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7"/>
  </p:notesMasterIdLst>
  <p:sldIdLst>
    <p:sldId id="256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2FA674-3553-43CA-A1A8-112E40CA036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56A49B-F4E5-4DDC-B383-858E6C5F7BCF}">
      <dgm:prSet phldrT="[Text]" custT="1"/>
      <dgm:spPr/>
      <dgm:t>
        <a:bodyPr/>
        <a:lstStyle/>
        <a:p>
          <a:r>
            <a:rPr lang="en-ID" sz="12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KEPALA BPPKAD KAB. REMBANG</a:t>
          </a:r>
          <a:endParaRPr lang="en-US" sz="12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83F97014-C14D-412C-AD25-660EEFE457BC}" type="parTrans" cxnId="{278610F2-3F77-4317-8455-5AE365CD07C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39711C1-216F-4D01-93C9-FB016BA6B542}" type="sibTrans" cxnId="{278610F2-3F77-4317-8455-5AE365CD07C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3026D83-57FF-48A3-B22E-DE0F4FD0B104}" type="asst">
      <dgm:prSet phldrT="[Text]" custT="1"/>
      <dgm:spPr/>
      <dgm:t>
        <a:bodyPr/>
        <a:lstStyle/>
        <a:p>
          <a:pPr algn="ctr"/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SEKRETARIS BPPKAD</a:t>
          </a:r>
        </a:p>
        <a:p>
          <a:pPr algn="ctr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Penunjang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Urusan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Pemerintahan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Daerah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Kabupaten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/Kota</a:t>
          </a:r>
        </a:p>
        <a:p>
          <a:pPr algn="l"/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algn="l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1.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Nilai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IKM OPD BPPKAD: 82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angka</a:t>
          </a:r>
          <a:endParaRPr lang="en-ID" sz="1100" b="1" dirty="0" smtClean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  <a:p>
          <a:pPr algn="l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2.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Nilai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SAKIP OPD BPPKAD: 72,64 </a:t>
          </a:r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angka</a:t>
          </a:r>
          <a:endParaRPr lang="en-ID" sz="1100" b="1" dirty="0" smtClean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104D89DF-2EF8-48C8-9CA4-F72D45F8E0C1}" type="parTrans" cxnId="{CCDDB478-094E-4EA4-94DB-DBFE8EF1358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72F191B-A1C4-47C1-9EE0-A6C2DABFF55D}" type="sibTrans" cxnId="{CCDDB478-094E-4EA4-94DB-DBFE8EF1358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3117EE6-C19E-4A19-A18F-6B56249EAF4E}">
      <dgm:prSet phldrT="[Text]" custT="1"/>
      <dgm:spPr/>
      <dgm:t>
        <a:bodyPr/>
        <a:lstStyle/>
        <a:p>
          <a:pPr algn="ctr"/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ANGGARAN</a:t>
          </a:r>
        </a:p>
        <a:p>
          <a:pPr algn="ctr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PENGELOLAAN KEUANGAN DAERAH</a:t>
          </a:r>
        </a:p>
        <a:p>
          <a:pPr algn="l"/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algn="l"/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Presentase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Rancangan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Perda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APBD (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Induk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&amp;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Perubahan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) yang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disampaikan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tepat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waktu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= 100%</a:t>
          </a:r>
          <a:endParaRPr lang="en-ID" sz="1100" b="1" dirty="0" smtClean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  <a:p>
          <a:pPr algn="ctr"/>
          <a:endParaRPr lang="en-US" sz="11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81566D91-68BF-4226-A45D-F7E57F28975D}" type="parTrans" cxnId="{7B5A2475-297D-4F74-BE2E-7EBACE1EA26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7FB0AD-B56B-4038-9F01-4BF4DF1D6AE5}" type="sibTrans" cxnId="{7B5A2475-297D-4F74-BE2E-7EBACE1EA26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64D306F-D57E-4C7C-87D8-F9A9F715E6C3}">
      <dgm:prSet phldrT="[Text]" custT="1"/>
      <dgm:spPr/>
      <dgm:t>
        <a:bodyPr/>
        <a:lstStyle/>
        <a:p>
          <a:pPr algn="ctr"/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PERBENDAHARAAN</a:t>
          </a:r>
        </a:p>
        <a:p>
          <a:pPr algn="ctr"/>
          <a:r>
            <a:rPr lang="en-ID" sz="1100" b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PENGELOLAAN KEUANGAN DAERAH</a:t>
          </a:r>
        </a:p>
        <a:p>
          <a:pPr algn="l"/>
          <a:r>
            <a:rPr lang="en-ID" sz="1100" b="1" u="sng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algn="l"/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Persentase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Realisasi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Belanja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terhadap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Target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Belanja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yang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telah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Ditetapkan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= 95%</a:t>
          </a:r>
          <a:endParaRPr lang="en-US" sz="1100" b="1" u="sng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1CEB74FF-9F8F-4472-9694-80621540BCC0}" type="parTrans" cxnId="{C591BC94-393D-47A4-9D3A-190BD8500FA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67C4502-6C3E-42B2-9681-4010A6C2C8EC}" type="sibTrans" cxnId="{C591BC94-393D-47A4-9D3A-190BD8500FA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FEB902-18CF-4F21-8CDD-3252A85B35EA}">
      <dgm:prSet phldrT="[Text]" custT="1"/>
      <dgm:spPr/>
      <dgm:t>
        <a:bodyPr/>
        <a:lstStyle/>
        <a:p>
          <a:pPr algn="ctr"/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AKUNTANSI</a:t>
          </a:r>
        </a:p>
        <a:p>
          <a:pPr algn="ctr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KEUANGAN DAERAH</a:t>
          </a:r>
        </a:p>
        <a:p>
          <a:pPr algn="l"/>
          <a:r>
            <a:rPr lang="en-ID" sz="1100" b="1" u="sng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algn="l"/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Persentase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Penyampaian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Laporan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Keuangan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Pemerintah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sesuai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SAP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tepat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waktu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= 100%</a:t>
          </a:r>
          <a:endParaRPr lang="en-US" sz="1100" b="1" u="sng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76D42677-D38E-4A54-9404-6C760775EB03}" type="parTrans" cxnId="{75DC7DFD-5979-4D8D-834D-35C5F563B2C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800B2B-C6DE-4BE3-8D18-BEB0B1FA1922}" type="sibTrans" cxnId="{75DC7DFD-5979-4D8D-834D-35C5F563B2C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C7100A7-E898-4180-902E-0966BD66FDDB}">
      <dgm:prSet phldrT="[Text]" custT="1"/>
      <dgm:spPr/>
      <dgm:t>
        <a:bodyPr/>
        <a:lstStyle/>
        <a:p>
          <a:pPr algn="ctr"/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PERENCANAAN DAN PENDAFTARAN</a:t>
          </a:r>
        </a:p>
        <a:p>
          <a:pPr algn="ctr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PENDAPATAN DAERAH</a:t>
          </a:r>
        </a:p>
        <a:p>
          <a:pPr algn="l"/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algn="l"/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Presentase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Peningkatan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PAD = 17,84%</a:t>
          </a:r>
          <a:endParaRPr lang="en-US" sz="11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EA8179B4-A4CC-4BB9-B8C2-8A08B7C94AA7}" type="parTrans" cxnId="{50B7E2A0-B99D-4C1D-8336-11949C4064A6}">
      <dgm:prSet/>
      <dgm:spPr/>
      <dgm:t>
        <a:bodyPr/>
        <a:lstStyle/>
        <a:p>
          <a:endParaRPr lang="en-US"/>
        </a:p>
      </dgm:t>
    </dgm:pt>
    <dgm:pt modelId="{783E0D7A-798E-4D52-9855-225F267BF002}" type="sibTrans" cxnId="{50B7E2A0-B99D-4C1D-8336-11949C4064A6}">
      <dgm:prSet/>
      <dgm:spPr/>
      <dgm:t>
        <a:bodyPr/>
        <a:lstStyle/>
        <a:p>
          <a:endParaRPr lang="en-US"/>
        </a:p>
      </dgm:t>
    </dgm:pt>
    <dgm:pt modelId="{DE65CD9D-3C5E-450F-AC26-1DF5E87BE787}">
      <dgm:prSet phldrT="[Text]" custT="1"/>
      <dgm:spPr/>
      <dgm:t>
        <a:bodyPr/>
        <a:lstStyle/>
        <a:p>
          <a:pPr algn="ctr"/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ASET</a:t>
          </a:r>
        </a:p>
        <a:p>
          <a:pPr algn="ctr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BARANG MILIK DAERAH</a:t>
          </a:r>
        </a:p>
        <a:p>
          <a:pPr algn="l"/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algn="l"/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Presentase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Perangkat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yang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pengelolaan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Barang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Milik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baik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/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tertib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akuntabel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= 100%</a:t>
          </a:r>
          <a:endParaRPr lang="en-US" sz="11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3E787FBB-7A81-4705-8DE6-346548B6379D}" type="parTrans" cxnId="{CA3DF345-81C3-45D0-8008-AD52BFC788A4}">
      <dgm:prSet/>
      <dgm:spPr/>
      <dgm:t>
        <a:bodyPr/>
        <a:lstStyle/>
        <a:p>
          <a:endParaRPr lang="en-US"/>
        </a:p>
      </dgm:t>
    </dgm:pt>
    <dgm:pt modelId="{1AF38B27-6ADE-451F-AB3A-88137BBADD19}" type="sibTrans" cxnId="{CA3DF345-81C3-45D0-8008-AD52BFC788A4}">
      <dgm:prSet/>
      <dgm:spPr/>
      <dgm:t>
        <a:bodyPr/>
        <a:lstStyle/>
        <a:p>
          <a:endParaRPr lang="en-US"/>
        </a:p>
      </dgm:t>
    </dgm:pt>
    <dgm:pt modelId="{AB1EDDA6-6166-44CE-B94A-B82055D5400C}">
      <dgm:prSet phldrT="[Text]" custT="1"/>
      <dgm:spPr/>
      <dgm:t>
        <a:bodyPr/>
        <a:lstStyle/>
        <a:p>
          <a:pPr algn="ctr"/>
          <a:r>
            <a:rPr lang="en-ID" sz="1100" b="1" u="sng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PENAGIHAN, KEBERATAN DAN PELAPORAN</a:t>
          </a:r>
        </a:p>
        <a:p>
          <a:pPr algn="ctr"/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PENDAPATAN DAERAH</a:t>
          </a:r>
        </a:p>
        <a:p>
          <a:pPr algn="l"/>
          <a:r>
            <a:rPr lang="en-ID" sz="1100" b="1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algn="l"/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Proporsi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PAD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terhadap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Pendapatan</a:t>
          </a:r>
          <a:r>
            <a: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= 3,94%</a:t>
          </a:r>
          <a:endParaRPr lang="en-US" sz="11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1ECF53E0-1272-49C3-8122-9386FC0C8EF9}" type="parTrans" cxnId="{34242BCF-B210-4F04-BB78-BC7AB1F5BDBF}">
      <dgm:prSet/>
      <dgm:spPr/>
      <dgm:t>
        <a:bodyPr/>
        <a:lstStyle/>
        <a:p>
          <a:endParaRPr lang="en-US"/>
        </a:p>
      </dgm:t>
    </dgm:pt>
    <dgm:pt modelId="{EDF8E5AD-4EA7-4E6B-AA08-39A76C7E2272}" type="sibTrans" cxnId="{34242BCF-B210-4F04-BB78-BC7AB1F5BDBF}">
      <dgm:prSet/>
      <dgm:spPr/>
      <dgm:t>
        <a:bodyPr/>
        <a:lstStyle/>
        <a:p>
          <a:endParaRPr lang="en-US"/>
        </a:p>
      </dgm:t>
    </dgm:pt>
    <dgm:pt modelId="{0C92233C-45D5-4270-8D3D-1D0FB8A36370}" type="pres">
      <dgm:prSet presAssocID="{112FA674-3553-43CA-A1A8-112E40CA03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D597FB3-CA59-45E7-9C81-BEAD89F37361}" type="pres">
      <dgm:prSet presAssocID="{7556A49B-F4E5-4DDC-B383-858E6C5F7BCF}" presName="hierRoot1" presStyleCnt="0">
        <dgm:presLayoutVars>
          <dgm:hierBranch val="init"/>
        </dgm:presLayoutVars>
      </dgm:prSet>
      <dgm:spPr/>
    </dgm:pt>
    <dgm:pt modelId="{541D8413-C828-4231-BFF5-D70E3ADD1231}" type="pres">
      <dgm:prSet presAssocID="{7556A49B-F4E5-4DDC-B383-858E6C5F7BCF}" presName="rootComposite1" presStyleCnt="0"/>
      <dgm:spPr/>
    </dgm:pt>
    <dgm:pt modelId="{94D4DD26-33F8-472D-8D93-83EB8D883013}" type="pres">
      <dgm:prSet presAssocID="{7556A49B-F4E5-4DDC-B383-858E6C5F7BCF}" presName="rootText1" presStyleLbl="node0" presStyleIdx="0" presStyleCnt="1" custScaleX="167748" custScaleY="91910" custLinFactNeighborX="-6392" custLinFactNeighborY="-30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BEA388-CFFD-4D39-ACFA-2B16EC9880A4}" type="pres">
      <dgm:prSet presAssocID="{7556A49B-F4E5-4DDC-B383-858E6C5F7BC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95ECCD2-78A2-4F20-A8C3-E6599B0737F4}" type="pres">
      <dgm:prSet presAssocID="{7556A49B-F4E5-4DDC-B383-858E6C5F7BCF}" presName="hierChild2" presStyleCnt="0"/>
      <dgm:spPr/>
    </dgm:pt>
    <dgm:pt modelId="{354272B7-CEE3-4F77-A5BC-754BA505B3AF}" type="pres">
      <dgm:prSet presAssocID="{81566D91-68BF-4226-A45D-F7E57F28975D}" presName="Name37" presStyleLbl="parChTrans1D2" presStyleIdx="0" presStyleCnt="7"/>
      <dgm:spPr/>
      <dgm:t>
        <a:bodyPr/>
        <a:lstStyle/>
        <a:p>
          <a:endParaRPr lang="en-US"/>
        </a:p>
      </dgm:t>
    </dgm:pt>
    <dgm:pt modelId="{6079ACA2-A4CC-41E6-9157-28A4AD21424D}" type="pres">
      <dgm:prSet presAssocID="{C3117EE6-C19E-4A19-A18F-6B56249EAF4E}" presName="hierRoot2" presStyleCnt="0">
        <dgm:presLayoutVars>
          <dgm:hierBranch val="init"/>
        </dgm:presLayoutVars>
      </dgm:prSet>
      <dgm:spPr/>
    </dgm:pt>
    <dgm:pt modelId="{1A08FC1F-B5D6-4337-97F5-DC65EEBD2D66}" type="pres">
      <dgm:prSet presAssocID="{C3117EE6-C19E-4A19-A18F-6B56249EAF4E}" presName="rootComposite" presStyleCnt="0"/>
      <dgm:spPr/>
    </dgm:pt>
    <dgm:pt modelId="{A263DD05-F6C1-4FAB-A81C-8859D557BE3B}" type="pres">
      <dgm:prSet presAssocID="{C3117EE6-C19E-4A19-A18F-6B56249EAF4E}" presName="rootText" presStyleLbl="node2" presStyleIdx="0" presStyleCnt="6" custScaleX="82506" custScaleY="282878" custLinFactNeighborX="-240" custLinFactNeighborY="-209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C1ED5C-0853-44BD-8AEE-2AF5D322DDD3}" type="pres">
      <dgm:prSet presAssocID="{C3117EE6-C19E-4A19-A18F-6B56249EAF4E}" presName="rootConnector" presStyleLbl="node2" presStyleIdx="0" presStyleCnt="6"/>
      <dgm:spPr/>
      <dgm:t>
        <a:bodyPr/>
        <a:lstStyle/>
        <a:p>
          <a:endParaRPr lang="en-US"/>
        </a:p>
      </dgm:t>
    </dgm:pt>
    <dgm:pt modelId="{3FC33B60-89BF-4820-B866-3D3F450B263E}" type="pres">
      <dgm:prSet presAssocID="{C3117EE6-C19E-4A19-A18F-6B56249EAF4E}" presName="hierChild4" presStyleCnt="0"/>
      <dgm:spPr/>
    </dgm:pt>
    <dgm:pt modelId="{A983C4C2-C928-4572-9802-4198D2E382AA}" type="pres">
      <dgm:prSet presAssocID="{C3117EE6-C19E-4A19-A18F-6B56249EAF4E}" presName="hierChild5" presStyleCnt="0"/>
      <dgm:spPr/>
    </dgm:pt>
    <dgm:pt modelId="{71154281-2339-4176-B723-D1F29BC1389B}" type="pres">
      <dgm:prSet presAssocID="{1CEB74FF-9F8F-4472-9694-80621540BCC0}" presName="Name37" presStyleLbl="parChTrans1D2" presStyleIdx="1" presStyleCnt="7"/>
      <dgm:spPr/>
      <dgm:t>
        <a:bodyPr/>
        <a:lstStyle/>
        <a:p>
          <a:endParaRPr lang="en-US"/>
        </a:p>
      </dgm:t>
    </dgm:pt>
    <dgm:pt modelId="{02F06BE6-FFFC-4ED5-B30B-11C59A63E2D3}" type="pres">
      <dgm:prSet presAssocID="{564D306F-D57E-4C7C-87D8-F9A9F715E6C3}" presName="hierRoot2" presStyleCnt="0">
        <dgm:presLayoutVars>
          <dgm:hierBranch val="init"/>
        </dgm:presLayoutVars>
      </dgm:prSet>
      <dgm:spPr/>
    </dgm:pt>
    <dgm:pt modelId="{278AA191-86F1-4024-8452-82F2C3C18DEE}" type="pres">
      <dgm:prSet presAssocID="{564D306F-D57E-4C7C-87D8-F9A9F715E6C3}" presName="rootComposite" presStyleCnt="0"/>
      <dgm:spPr/>
    </dgm:pt>
    <dgm:pt modelId="{DEA2BD03-54FD-492D-A8BC-97736F2F2BD6}" type="pres">
      <dgm:prSet presAssocID="{564D306F-D57E-4C7C-87D8-F9A9F715E6C3}" presName="rootText" presStyleLbl="node2" presStyleIdx="1" presStyleCnt="6" custScaleX="82506" custScaleY="282878" custLinFactNeighborX="-656" custLinFactNeighborY="-209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37508B-E333-4D3F-A4D4-F047D26E847E}" type="pres">
      <dgm:prSet presAssocID="{564D306F-D57E-4C7C-87D8-F9A9F715E6C3}" presName="rootConnector" presStyleLbl="node2" presStyleIdx="1" presStyleCnt="6"/>
      <dgm:spPr/>
      <dgm:t>
        <a:bodyPr/>
        <a:lstStyle/>
        <a:p>
          <a:endParaRPr lang="en-US"/>
        </a:p>
      </dgm:t>
    </dgm:pt>
    <dgm:pt modelId="{BB61FF79-2BEE-4753-9E96-C3E36CF20422}" type="pres">
      <dgm:prSet presAssocID="{564D306F-D57E-4C7C-87D8-F9A9F715E6C3}" presName="hierChild4" presStyleCnt="0"/>
      <dgm:spPr/>
    </dgm:pt>
    <dgm:pt modelId="{7954C621-1346-42FB-B580-CD3B1AFC3FBB}" type="pres">
      <dgm:prSet presAssocID="{564D306F-D57E-4C7C-87D8-F9A9F715E6C3}" presName="hierChild5" presStyleCnt="0"/>
      <dgm:spPr/>
    </dgm:pt>
    <dgm:pt modelId="{EB89A127-3A85-4BB8-9056-C7EBCE53638E}" type="pres">
      <dgm:prSet presAssocID="{76D42677-D38E-4A54-9404-6C760775EB03}" presName="Name37" presStyleLbl="parChTrans1D2" presStyleIdx="2" presStyleCnt="7"/>
      <dgm:spPr/>
      <dgm:t>
        <a:bodyPr/>
        <a:lstStyle/>
        <a:p>
          <a:endParaRPr lang="en-US"/>
        </a:p>
      </dgm:t>
    </dgm:pt>
    <dgm:pt modelId="{2BE8450F-D63D-4B80-ACCE-265692A3F6B9}" type="pres">
      <dgm:prSet presAssocID="{83FEB902-18CF-4F21-8CDD-3252A85B35EA}" presName="hierRoot2" presStyleCnt="0">
        <dgm:presLayoutVars>
          <dgm:hierBranch val="init"/>
        </dgm:presLayoutVars>
      </dgm:prSet>
      <dgm:spPr/>
    </dgm:pt>
    <dgm:pt modelId="{8FB86B28-6145-4E1E-93C3-3B54C367EA70}" type="pres">
      <dgm:prSet presAssocID="{83FEB902-18CF-4F21-8CDD-3252A85B35EA}" presName="rootComposite" presStyleCnt="0"/>
      <dgm:spPr/>
    </dgm:pt>
    <dgm:pt modelId="{6D4C9E7A-2FE7-42F0-B861-8209C9F7AD81}" type="pres">
      <dgm:prSet presAssocID="{83FEB902-18CF-4F21-8CDD-3252A85B35EA}" presName="rootText" presStyleLbl="node2" presStyleIdx="2" presStyleCnt="6" custScaleX="82506" custScaleY="282878" custLinFactNeighborX="-1698" custLinFactNeighborY="-209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0DE6D4-0FD8-428B-AD23-CB2D7D9AA831}" type="pres">
      <dgm:prSet presAssocID="{83FEB902-18CF-4F21-8CDD-3252A85B35EA}" presName="rootConnector" presStyleLbl="node2" presStyleIdx="2" presStyleCnt="6"/>
      <dgm:spPr/>
      <dgm:t>
        <a:bodyPr/>
        <a:lstStyle/>
        <a:p>
          <a:endParaRPr lang="en-US"/>
        </a:p>
      </dgm:t>
    </dgm:pt>
    <dgm:pt modelId="{DB336194-D832-417A-981B-1322F70A639A}" type="pres">
      <dgm:prSet presAssocID="{83FEB902-18CF-4F21-8CDD-3252A85B35EA}" presName="hierChild4" presStyleCnt="0"/>
      <dgm:spPr/>
    </dgm:pt>
    <dgm:pt modelId="{83C02DDD-FDE9-43BB-96DC-607092195F71}" type="pres">
      <dgm:prSet presAssocID="{83FEB902-18CF-4F21-8CDD-3252A85B35EA}" presName="hierChild5" presStyleCnt="0"/>
      <dgm:spPr/>
    </dgm:pt>
    <dgm:pt modelId="{B23D2251-6F99-4C38-ACE0-905FFEF58E24}" type="pres">
      <dgm:prSet presAssocID="{3E787FBB-7A81-4705-8DE6-346548B6379D}" presName="Name37" presStyleLbl="parChTrans1D2" presStyleIdx="3" presStyleCnt="7"/>
      <dgm:spPr/>
      <dgm:t>
        <a:bodyPr/>
        <a:lstStyle/>
        <a:p>
          <a:endParaRPr lang="en-US"/>
        </a:p>
      </dgm:t>
    </dgm:pt>
    <dgm:pt modelId="{1FF71CFB-7CD7-4599-86F2-8B9FB19F4B96}" type="pres">
      <dgm:prSet presAssocID="{DE65CD9D-3C5E-450F-AC26-1DF5E87BE787}" presName="hierRoot2" presStyleCnt="0">
        <dgm:presLayoutVars>
          <dgm:hierBranch val="init"/>
        </dgm:presLayoutVars>
      </dgm:prSet>
      <dgm:spPr/>
    </dgm:pt>
    <dgm:pt modelId="{5F1088FB-A415-4D1A-BD03-FF8645220704}" type="pres">
      <dgm:prSet presAssocID="{DE65CD9D-3C5E-450F-AC26-1DF5E87BE787}" presName="rootComposite" presStyleCnt="0"/>
      <dgm:spPr/>
    </dgm:pt>
    <dgm:pt modelId="{E84936EE-07C8-47ED-9471-FECACF912C57}" type="pres">
      <dgm:prSet presAssocID="{DE65CD9D-3C5E-450F-AC26-1DF5E87BE787}" presName="rootText" presStyleLbl="node2" presStyleIdx="3" presStyleCnt="6" custScaleX="82506" custScaleY="282878" custLinFactNeighborX="-2740" custLinFactNeighborY="-206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08B751-EF6A-4892-B1A5-1B58D4900F05}" type="pres">
      <dgm:prSet presAssocID="{DE65CD9D-3C5E-450F-AC26-1DF5E87BE787}" presName="rootConnector" presStyleLbl="node2" presStyleIdx="3" presStyleCnt="6"/>
      <dgm:spPr/>
      <dgm:t>
        <a:bodyPr/>
        <a:lstStyle/>
        <a:p>
          <a:endParaRPr lang="en-US"/>
        </a:p>
      </dgm:t>
    </dgm:pt>
    <dgm:pt modelId="{0E9BEDCA-342F-4687-ABF4-87D590E3B935}" type="pres">
      <dgm:prSet presAssocID="{DE65CD9D-3C5E-450F-AC26-1DF5E87BE787}" presName="hierChild4" presStyleCnt="0"/>
      <dgm:spPr/>
    </dgm:pt>
    <dgm:pt modelId="{231C7A64-68B3-463F-A5D7-4C6F5EB2036D}" type="pres">
      <dgm:prSet presAssocID="{DE65CD9D-3C5E-450F-AC26-1DF5E87BE787}" presName="hierChild5" presStyleCnt="0"/>
      <dgm:spPr/>
    </dgm:pt>
    <dgm:pt modelId="{BE048496-3350-49AA-B3D6-51EFB177D282}" type="pres">
      <dgm:prSet presAssocID="{EA8179B4-A4CC-4BB9-B8C2-8A08B7C94AA7}" presName="Name37" presStyleLbl="parChTrans1D2" presStyleIdx="4" presStyleCnt="7"/>
      <dgm:spPr/>
      <dgm:t>
        <a:bodyPr/>
        <a:lstStyle/>
        <a:p>
          <a:endParaRPr lang="en-US"/>
        </a:p>
      </dgm:t>
    </dgm:pt>
    <dgm:pt modelId="{808532FC-B1DA-4DF0-BDF3-CAAC51661B07}" type="pres">
      <dgm:prSet presAssocID="{AC7100A7-E898-4180-902E-0966BD66FDDB}" presName="hierRoot2" presStyleCnt="0">
        <dgm:presLayoutVars>
          <dgm:hierBranch val="init"/>
        </dgm:presLayoutVars>
      </dgm:prSet>
      <dgm:spPr/>
    </dgm:pt>
    <dgm:pt modelId="{0974C8F4-0A15-4670-B878-D9290F0215F2}" type="pres">
      <dgm:prSet presAssocID="{AC7100A7-E898-4180-902E-0966BD66FDDB}" presName="rootComposite" presStyleCnt="0"/>
      <dgm:spPr/>
    </dgm:pt>
    <dgm:pt modelId="{35A66D9A-668B-4546-9169-DED46AD13EAA}" type="pres">
      <dgm:prSet presAssocID="{AC7100A7-E898-4180-902E-0966BD66FDDB}" presName="rootText" presStyleLbl="node2" presStyleIdx="4" presStyleCnt="6" custScaleX="82506" custScaleY="282878" custLinFactNeighborX="-4223" custLinFactNeighborY="-206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EFB816-5D94-487A-AB52-49AC8E9DB828}" type="pres">
      <dgm:prSet presAssocID="{AC7100A7-E898-4180-902E-0966BD66FDDB}" presName="rootConnector" presStyleLbl="node2" presStyleIdx="4" presStyleCnt="6"/>
      <dgm:spPr/>
      <dgm:t>
        <a:bodyPr/>
        <a:lstStyle/>
        <a:p>
          <a:endParaRPr lang="en-US"/>
        </a:p>
      </dgm:t>
    </dgm:pt>
    <dgm:pt modelId="{5CD0105F-5BDE-4942-B249-6F6EBCC49A86}" type="pres">
      <dgm:prSet presAssocID="{AC7100A7-E898-4180-902E-0966BD66FDDB}" presName="hierChild4" presStyleCnt="0"/>
      <dgm:spPr/>
    </dgm:pt>
    <dgm:pt modelId="{61149DAF-C49A-4DE2-A496-6579F9B4FA57}" type="pres">
      <dgm:prSet presAssocID="{AC7100A7-E898-4180-902E-0966BD66FDDB}" presName="hierChild5" presStyleCnt="0"/>
      <dgm:spPr/>
    </dgm:pt>
    <dgm:pt modelId="{84E3FBBF-BD91-4EEE-805F-6799FE473D8D}" type="pres">
      <dgm:prSet presAssocID="{1ECF53E0-1272-49C3-8122-9386FC0C8EF9}" presName="Name37" presStyleLbl="parChTrans1D2" presStyleIdx="5" presStyleCnt="7"/>
      <dgm:spPr/>
      <dgm:t>
        <a:bodyPr/>
        <a:lstStyle/>
        <a:p>
          <a:endParaRPr lang="en-US"/>
        </a:p>
      </dgm:t>
    </dgm:pt>
    <dgm:pt modelId="{9523C040-56CD-43F6-A299-C55928DCD0FE}" type="pres">
      <dgm:prSet presAssocID="{AB1EDDA6-6166-44CE-B94A-B82055D5400C}" presName="hierRoot2" presStyleCnt="0">
        <dgm:presLayoutVars>
          <dgm:hierBranch val="init"/>
        </dgm:presLayoutVars>
      </dgm:prSet>
      <dgm:spPr/>
    </dgm:pt>
    <dgm:pt modelId="{F169192F-40FD-43B2-92AF-10752EB3D8A2}" type="pres">
      <dgm:prSet presAssocID="{AB1EDDA6-6166-44CE-B94A-B82055D5400C}" presName="rootComposite" presStyleCnt="0"/>
      <dgm:spPr/>
    </dgm:pt>
    <dgm:pt modelId="{80207DA5-D569-4003-ADC9-F85A00D25FDD}" type="pres">
      <dgm:prSet presAssocID="{AB1EDDA6-6166-44CE-B94A-B82055D5400C}" presName="rootText" presStyleLbl="node2" presStyleIdx="5" presStyleCnt="6" custScaleX="82506" custScaleY="282878" custLinFactNeighborX="-5265" custLinFactNeighborY="-206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108956-9182-425F-B4C1-B5921920E264}" type="pres">
      <dgm:prSet presAssocID="{AB1EDDA6-6166-44CE-B94A-B82055D5400C}" presName="rootConnector" presStyleLbl="node2" presStyleIdx="5" presStyleCnt="6"/>
      <dgm:spPr/>
      <dgm:t>
        <a:bodyPr/>
        <a:lstStyle/>
        <a:p>
          <a:endParaRPr lang="en-US"/>
        </a:p>
      </dgm:t>
    </dgm:pt>
    <dgm:pt modelId="{8CC27628-E72F-426C-9DA0-62E8CCEE4743}" type="pres">
      <dgm:prSet presAssocID="{AB1EDDA6-6166-44CE-B94A-B82055D5400C}" presName="hierChild4" presStyleCnt="0"/>
      <dgm:spPr/>
    </dgm:pt>
    <dgm:pt modelId="{507DB65E-2E4B-4A19-A2F4-D4FB1CC1E9B9}" type="pres">
      <dgm:prSet presAssocID="{AB1EDDA6-6166-44CE-B94A-B82055D5400C}" presName="hierChild5" presStyleCnt="0"/>
      <dgm:spPr/>
    </dgm:pt>
    <dgm:pt modelId="{6335A923-8911-493A-AF30-DC143312480A}" type="pres">
      <dgm:prSet presAssocID="{7556A49B-F4E5-4DDC-B383-858E6C5F7BCF}" presName="hierChild3" presStyleCnt="0"/>
      <dgm:spPr/>
    </dgm:pt>
    <dgm:pt modelId="{7DF42ECB-F578-4CB3-80D3-21DA77242D3C}" type="pres">
      <dgm:prSet presAssocID="{104D89DF-2EF8-48C8-9CA4-F72D45F8E0C1}" presName="Name111" presStyleLbl="parChTrans1D2" presStyleIdx="6" presStyleCnt="7"/>
      <dgm:spPr/>
      <dgm:t>
        <a:bodyPr/>
        <a:lstStyle/>
        <a:p>
          <a:endParaRPr lang="en-US"/>
        </a:p>
      </dgm:t>
    </dgm:pt>
    <dgm:pt modelId="{195818C9-80B8-460D-802B-CDF7A55ABD24}" type="pres">
      <dgm:prSet presAssocID="{E3026D83-57FF-48A3-B22E-DE0F4FD0B104}" presName="hierRoot3" presStyleCnt="0">
        <dgm:presLayoutVars>
          <dgm:hierBranch val="init"/>
        </dgm:presLayoutVars>
      </dgm:prSet>
      <dgm:spPr/>
    </dgm:pt>
    <dgm:pt modelId="{B3ED0C82-7260-46AA-AA9B-58305A6B3170}" type="pres">
      <dgm:prSet presAssocID="{E3026D83-57FF-48A3-B22E-DE0F4FD0B104}" presName="rootComposite3" presStyleCnt="0"/>
      <dgm:spPr/>
    </dgm:pt>
    <dgm:pt modelId="{B981BBA9-5790-4BDA-B649-AFC601AA032A}" type="pres">
      <dgm:prSet presAssocID="{E3026D83-57FF-48A3-B22E-DE0F4FD0B104}" presName="rootText3" presStyleLbl="asst1" presStyleIdx="0" presStyleCnt="1" custScaleX="216520" custScaleY="167800" custLinFactX="100000" custLinFactNeighborX="158735" custLinFactNeighborY="-372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8A7512-BEFC-43D0-AB4F-9F77BDF8A52F}" type="pres">
      <dgm:prSet presAssocID="{E3026D83-57FF-48A3-B22E-DE0F4FD0B104}" presName="rootConnector3" presStyleLbl="asst1" presStyleIdx="0" presStyleCnt="1"/>
      <dgm:spPr/>
      <dgm:t>
        <a:bodyPr/>
        <a:lstStyle/>
        <a:p>
          <a:endParaRPr lang="en-US"/>
        </a:p>
      </dgm:t>
    </dgm:pt>
    <dgm:pt modelId="{5A9267CF-610D-42AC-AB1E-3F3C91F39A4D}" type="pres">
      <dgm:prSet presAssocID="{E3026D83-57FF-48A3-B22E-DE0F4FD0B104}" presName="hierChild6" presStyleCnt="0"/>
      <dgm:spPr/>
    </dgm:pt>
    <dgm:pt modelId="{FCB596F4-8440-49AE-93B6-F86DE5522824}" type="pres">
      <dgm:prSet presAssocID="{E3026D83-57FF-48A3-B22E-DE0F4FD0B104}" presName="hierChild7" presStyleCnt="0"/>
      <dgm:spPr/>
    </dgm:pt>
  </dgm:ptLst>
  <dgm:cxnLst>
    <dgm:cxn modelId="{50B7E2A0-B99D-4C1D-8336-11949C4064A6}" srcId="{7556A49B-F4E5-4DDC-B383-858E6C5F7BCF}" destId="{AC7100A7-E898-4180-902E-0966BD66FDDB}" srcOrd="5" destOrd="0" parTransId="{EA8179B4-A4CC-4BB9-B8C2-8A08B7C94AA7}" sibTransId="{783E0D7A-798E-4D52-9855-225F267BF002}"/>
    <dgm:cxn modelId="{CCDDB478-094E-4EA4-94DB-DBFE8EF13584}" srcId="{7556A49B-F4E5-4DDC-B383-858E6C5F7BCF}" destId="{E3026D83-57FF-48A3-B22E-DE0F4FD0B104}" srcOrd="0" destOrd="0" parTransId="{104D89DF-2EF8-48C8-9CA4-F72D45F8E0C1}" sibTransId="{B72F191B-A1C4-47C1-9EE0-A6C2DABFF55D}"/>
    <dgm:cxn modelId="{FC40654A-FB49-4D9B-AE2E-AF3A5B7DB454}" type="presOf" srcId="{AC7100A7-E898-4180-902E-0966BD66FDDB}" destId="{35A66D9A-668B-4546-9169-DED46AD13EAA}" srcOrd="0" destOrd="0" presId="urn:microsoft.com/office/officeart/2005/8/layout/orgChart1"/>
    <dgm:cxn modelId="{2C981560-A9AF-4C86-ADED-3F3CFBF57AF9}" type="presOf" srcId="{1ECF53E0-1272-49C3-8122-9386FC0C8EF9}" destId="{84E3FBBF-BD91-4EEE-805F-6799FE473D8D}" srcOrd="0" destOrd="0" presId="urn:microsoft.com/office/officeart/2005/8/layout/orgChart1"/>
    <dgm:cxn modelId="{05C763A6-6F79-4D35-813F-E1198054D46F}" type="presOf" srcId="{83FEB902-18CF-4F21-8CDD-3252A85B35EA}" destId="{380DE6D4-0FD8-428B-AD23-CB2D7D9AA831}" srcOrd="1" destOrd="0" presId="urn:microsoft.com/office/officeart/2005/8/layout/orgChart1"/>
    <dgm:cxn modelId="{D361DB27-13FB-4666-BFAE-AE28635F6B96}" type="presOf" srcId="{DE65CD9D-3C5E-450F-AC26-1DF5E87BE787}" destId="{E84936EE-07C8-47ED-9471-FECACF912C57}" srcOrd="0" destOrd="0" presId="urn:microsoft.com/office/officeart/2005/8/layout/orgChart1"/>
    <dgm:cxn modelId="{44681031-309A-4D0D-A53E-036A0789EC59}" type="presOf" srcId="{C3117EE6-C19E-4A19-A18F-6B56249EAF4E}" destId="{A263DD05-F6C1-4FAB-A81C-8859D557BE3B}" srcOrd="0" destOrd="0" presId="urn:microsoft.com/office/officeart/2005/8/layout/orgChart1"/>
    <dgm:cxn modelId="{DFAE3659-B679-4E7F-ADBF-370FFB4C322E}" type="presOf" srcId="{7556A49B-F4E5-4DDC-B383-858E6C5F7BCF}" destId="{7BBEA388-CFFD-4D39-ACFA-2B16EC9880A4}" srcOrd="1" destOrd="0" presId="urn:microsoft.com/office/officeart/2005/8/layout/orgChart1"/>
    <dgm:cxn modelId="{A2B75090-B9F2-48C4-9FE8-FB541882DA63}" type="presOf" srcId="{E3026D83-57FF-48A3-B22E-DE0F4FD0B104}" destId="{B981BBA9-5790-4BDA-B649-AFC601AA032A}" srcOrd="0" destOrd="0" presId="urn:microsoft.com/office/officeart/2005/8/layout/orgChart1"/>
    <dgm:cxn modelId="{64A84968-3F2F-4707-99AC-170BADB6CA8B}" type="presOf" srcId="{DE65CD9D-3C5E-450F-AC26-1DF5E87BE787}" destId="{7208B751-EF6A-4892-B1A5-1B58D4900F05}" srcOrd="1" destOrd="0" presId="urn:microsoft.com/office/officeart/2005/8/layout/orgChart1"/>
    <dgm:cxn modelId="{D2FB666D-A1A2-4CEE-866D-9B91FE2FD822}" type="presOf" srcId="{EA8179B4-A4CC-4BB9-B8C2-8A08B7C94AA7}" destId="{BE048496-3350-49AA-B3D6-51EFB177D282}" srcOrd="0" destOrd="0" presId="urn:microsoft.com/office/officeart/2005/8/layout/orgChart1"/>
    <dgm:cxn modelId="{1EAF322B-0839-4B04-ADD1-87D479D81FE4}" type="presOf" srcId="{AB1EDDA6-6166-44CE-B94A-B82055D5400C}" destId="{80207DA5-D569-4003-ADC9-F85A00D25FDD}" srcOrd="0" destOrd="0" presId="urn:microsoft.com/office/officeart/2005/8/layout/orgChart1"/>
    <dgm:cxn modelId="{35682B19-4F70-428A-8B0B-B094E49428E7}" type="presOf" srcId="{76D42677-D38E-4A54-9404-6C760775EB03}" destId="{EB89A127-3A85-4BB8-9056-C7EBCE53638E}" srcOrd="0" destOrd="0" presId="urn:microsoft.com/office/officeart/2005/8/layout/orgChart1"/>
    <dgm:cxn modelId="{36D94E7D-D9AB-4BE9-A6BC-2D4871D807B5}" type="presOf" srcId="{7556A49B-F4E5-4DDC-B383-858E6C5F7BCF}" destId="{94D4DD26-33F8-472D-8D93-83EB8D883013}" srcOrd="0" destOrd="0" presId="urn:microsoft.com/office/officeart/2005/8/layout/orgChart1"/>
    <dgm:cxn modelId="{75DC7DFD-5979-4D8D-834D-35C5F563B2CD}" srcId="{7556A49B-F4E5-4DDC-B383-858E6C5F7BCF}" destId="{83FEB902-18CF-4F21-8CDD-3252A85B35EA}" srcOrd="3" destOrd="0" parTransId="{76D42677-D38E-4A54-9404-6C760775EB03}" sibTransId="{9C800B2B-C6DE-4BE3-8D18-BEB0B1FA1922}"/>
    <dgm:cxn modelId="{9CEE3C0B-65F1-4A50-811C-40EFDFDCF05A}" type="presOf" srcId="{112FA674-3553-43CA-A1A8-112E40CA036C}" destId="{0C92233C-45D5-4270-8D3D-1D0FB8A36370}" srcOrd="0" destOrd="0" presId="urn:microsoft.com/office/officeart/2005/8/layout/orgChart1"/>
    <dgm:cxn modelId="{7B5A2475-297D-4F74-BE2E-7EBACE1EA265}" srcId="{7556A49B-F4E5-4DDC-B383-858E6C5F7BCF}" destId="{C3117EE6-C19E-4A19-A18F-6B56249EAF4E}" srcOrd="1" destOrd="0" parTransId="{81566D91-68BF-4226-A45D-F7E57F28975D}" sibTransId="{3C7FB0AD-B56B-4038-9F01-4BF4DF1D6AE5}"/>
    <dgm:cxn modelId="{2E00CA27-85A0-4E6A-B972-C8A243E30F99}" type="presOf" srcId="{C3117EE6-C19E-4A19-A18F-6B56249EAF4E}" destId="{31C1ED5C-0853-44BD-8AEE-2AF5D322DDD3}" srcOrd="1" destOrd="0" presId="urn:microsoft.com/office/officeart/2005/8/layout/orgChart1"/>
    <dgm:cxn modelId="{553A6E1C-BD49-4B3A-9367-C1847B193CD0}" type="presOf" srcId="{83FEB902-18CF-4F21-8CDD-3252A85B35EA}" destId="{6D4C9E7A-2FE7-42F0-B861-8209C9F7AD81}" srcOrd="0" destOrd="0" presId="urn:microsoft.com/office/officeart/2005/8/layout/orgChart1"/>
    <dgm:cxn modelId="{E5FB0E6B-F321-499D-A082-E22DBDE6F8BD}" type="presOf" srcId="{1CEB74FF-9F8F-4472-9694-80621540BCC0}" destId="{71154281-2339-4176-B723-D1F29BC1389B}" srcOrd="0" destOrd="0" presId="urn:microsoft.com/office/officeart/2005/8/layout/orgChart1"/>
    <dgm:cxn modelId="{C591BC94-393D-47A4-9D3A-190BD8500FAD}" srcId="{7556A49B-F4E5-4DDC-B383-858E6C5F7BCF}" destId="{564D306F-D57E-4C7C-87D8-F9A9F715E6C3}" srcOrd="2" destOrd="0" parTransId="{1CEB74FF-9F8F-4472-9694-80621540BCC0}" sibTransId="{567C4502-6C3E-42B2-9681-4010A6C2C8EC}"/>
    <dgm:cxn modelId="{34242BCF-B210-4F04-BB78-BC7AB1F5BDBF}" srcId="{7556A49B-F4E5-4DDC-B383-858E6C5F7BCF}" destId="{AB1EDDA6-6166-44CE-B94A-B82055D5400C}" srcOrd="6" destOrd="0" parTransId="{1ECF53E0-1272-49C3-8122-9386FC0C8EF9}" sibTransId="{EDF8E5AD-4EA7-4E6B-AA08-39A76C7E2272}"/>
    <dgm:cxn modelId="{278610F2-3F77-4317-8455-5AE365CD07C2}" srcId="{112FA674-3553-43CA-A1A8-112E40CA036C}" destId="{7556A49B-F4E5-4DDC-B383-858E6C5F7BCF}" srcOrd="0" destOrd="0" parTransId="{83F97014-C14D-412C-AD25-660EEFE457BC}" sibTransId="{A39711C1-216F-4D01-93C9-FB016BA6B542}"/>
    <dgm:cxn modelId="{4745E78D-D917-4D09-8026-E3A3B920A112}" type="presOf" srcId="{AB1EDDA6-6166-44CE-B94A-B82055D5400C}" destId="{F2108956-9182-425F-B4C1-B5921920E264}" srcOrd="1" destOrd="0" presId="urn:microsoft.com/office/officeart/2005/8/layout/orgChart1"/>
    <dgm:cxn modelId="{CA3DF345-81C3-45D0-8008-AD52BFC788A4}" srcId="{7556A49B-F4E5-4DDC-B383-858E6C5F7BCF}" destId="{DE65CD9D-3C5E-450F-AC26-1DF5E87BE787}" srcOrd="4" destOrd="0" parTransId="{3E787FBB-7A81-4705-8DE6-346548B6379D}" sibTransId="{1AF38B27-6ADE-451F-AB3A-88137BBADD19}"/>
    <dgm:cxn modelId="{EABD9A17-049F-4E0B-AC79-53BE16148AA5}" type="presOf" srcId="{3E787FBB-7A81-4705-8DE6-346548B6379D}" destId="{B23D2251-6F99-4C38-ACE0-905FFEF58E24}" srcOrd="0" destOrd="0" presId="urn:microsoft.com/office/officeart/2005/8/layout/orgChart1"/>
    <dgm:cxn modelId="{0428657B-6592-4209-8017-2848E674A4E8}" type="presOf" srcId="{81566D91-68BF-4226-A45D-F7E57F28975D}" destId="{354272B7-CEE3-4F77-A5BC-754BA505B3AF}" srcOrd="0" destOrd="0" presId="urn:microsoft.com/office/officeart/2005/8/layout/orgChart1"/>
    <dgm:cxn modelId="{6467EE8A-5F95-4D1E-83F7-96976206DC2B}" type="presOf" srcId="{564D306F-D57E-4C7C-87D8-F9A9F715E6C3}" destId="{4537508B-E333-4D3F-A4D4-F047D26E847E}" srcOrd="1" destOrd="0" presId="urn:microsoft.com/office/officeart/2005/8/layout/orgChart1"/>
    <dgm:cxn modelId="{D5D9ECEC-1989-4900-89D0-E450FFA40D09}" type="presOf" srcId="{AC7100A7-E898-4180-902E-0966BD66FDDB}" destId="{0BEFB816-5D94-487A-AB52-49AC8E9DB828}" srcOrd="1" destOrd="0" presId="urn:microsoft.com/office/officeart/2005/8/layout/orgChart1"/>
    <dgm:cxn modelId="{10C80B55-5B4C-4FE1-ABCF-2F2A3F232916}" type="presOf" srcId="{E3026D83-57FF-48A3-B22E-DE0F4FD0B104}" destId="{DC8A7512-BEFC-43D0-AB4F-9F77BDF8A52F}" srcOrd="1" destOrd="0" presId="urn:microsoft.com/office/officeart/2005/8/layout/orgChart1"/>
    <dgm:cxn modelId="{C52C89C3-53B4-4259-AB36-7D2443C33DCD}" type="presOf" srcId="{104D89DF-2EF8-48C8-9CA4-F72D45F8E0C1}" destId="{7DF42ECB-F578-4CB3-80D3-21DA77242D3C}" srcOrd="0" destOrd="0" presId="urn:microsoft.com/office/officeart/2005/8/layout/orgChart1"/>
    <dgm:cxn modelId="{B177C7F2-E05C-45AB-AA3A-E0A6A4AA8743}" type="presOf" srcId="{564D306F-D57E-4C7C-87D8-F9A9F715E6C3}" destId="{DEA2BD03-54FD-492D-A8BC-97736F2F2BD6}" srcOrd="0" destOrd="0" presId="urn:microsoft.com/office/officeart/2005/8/layout/orgChart1"/>
    <dgm:cxn modelId="{1C9567F2-5C67-4743-8C46-6EBE5AF483CA}" type="presParOf" srcId="{0C92233C-45D5-4270-8D3D-1D0FB8A36370}" destId="{5D597FB3-CA59-45E7-9C81-BEAD89F37361}" srcOrd="0" destOrd="0" presId="urn:microsoft.com/office/officeart/2005/8/layout/orgChart1"/>
    <dgm:cxn modelId="{2B60873A-0F32-47C4-8222-65E4235FA54F}" type="presParOf" srcId="{5D597FB3-CA59-45E7-9C81-BEAD89F37361}" destId="{541D8413-C828-4231-BFF5-D70E3ADD1231}" srcOrd="0" destOrd="0" presId="urn:microsoft.com/office/officeart/2005/8/layout/orgChart1"/>
    <dgm:cxn modelId="{2D5DEECC-AD65-4E80-BC29-D35F2CF83C86}" type="presParOf" srcId="{541D8413-C828-4231-BFF5-D70E3ADD1231}" destId="{94D4DD26-33F8-472D-8D93-83EB8D883013}" srcOrd="0" destOrd="0" presId="urn:microsoft.com/office/officeart/2005/8/layout/orgChart1"/>
    <dgm:cxn modelId="{B4C61319-4854-4E6E-A1EC-A74583DAE44F}" type="presParOf" srcId="{541D8413-C828-4231-BFF5-D70E3ADD1231}" destId="{7BBEA388-CFFD-4D39-ACFA-2B16EC9880A4}" srcOrd="1" destOrd="0" presId="urn:microsoft.com/office/officeart/2005/8/layout/orgChart1"/>
    <dgm:cxn modelId="{F2BD9402-0926-45E8-8F4F-FC42D7C656BF}" type="presParOf" srcId="{5D597FB3-CA59-45E7-9C81-BEAD89F37361}" destId="{E95ECCD2-78A2-4F20-A8C3-E6599B0737F4}" srcOrd="1" destOrd="0" presId="urn:microsoft.com/office/officeart/2005/8/layout/orgChart1"/>
    <dgm:cxn modelId="{9E782D57-CA07-4B51-9A0F-30DBF3996942}" type="presParOf" srcId="{E95ECCD2-78A2-4F20-A8C3-E6599B0737F4}" destId="{354272B7-CEE3-4F77-A5BC-754BA505B3AF}" srcOrd="0" destOrd="0" presId="urn:microsoft.com/office/officeart/2005/8/layout/orgChart1"/>
    <dgm:cxn modelId="{47FBC0A7-3C9E-4E0B-BC09-A20D29DA8A05}" type="presParOf" srcId="{E95ECCD2-78A2-4F20-A8C3-E6599B0737F4}" destId="{6079ACA2-A4CC-41E6-9157-28A4AD21424D}" srcOrd="1" destOrd="0" presId="urn:microsoft.com/office/officeart/2005/8/layout/orgChart1"/>
    <dgm:cxn modelId="{204A1BDD-733B-4677-8995-C2812590278D}" type="presParOf" srcId="{6079ACA2-A4CC-41E6-9157-28A4AD21424D}" destId="{1A08FC1F-B5D6-4337-97F5-DC65EEBD2D66}" srcOrd="0" destOrd="0" presId="urn:microsoft.com/office/officeart/2005/8/layout/orgChart1"/>
    <dgm:cxn modelId="{66CCB7F9-E133-42FE-92D7-E453F803B3DD}" type="presParOf" srcId="{1A08FC1F-B5D6-4337-97F5-DC65EEBD2D66}" destId="{A263DD05-F6C1-4FAB-A81C-8859D557BE3B}" srcOrd="0" destOrd="0" presId="urn:microsoft.com/office/officeart/2005/8/layout/orgChart1"/>
    <dgm:cxn modelId="{2582E20D-058E-4B92-88FD-25F0A6EBB38B}" type="presParOf" srcId="{1A08FC1F-B5D6-4337-97F5-DC65EEBD2D66}" destId="{31C1ED5C-0853-44BD-8AEE-2AF5D322DDD3}" srcOrd="1" destOrd="0" presId="urn:microsoft.com/office/officeart/2005/8/layout/orgChart1"/>
    <dgm:cxn modelId="{46474253-1E1B-49D4-80E9-CA941D69304A}" type="presParOf" srcId="{6079ACA2-A4CC-41E6-9157-28A4AD21424D}" destId="{3FC33B60-89BF-4820-B866-3D3F450B263E}" srcOrd="1" destOrd="0" presId="urn:microsoft.com/office/officeart/2005/8/layout/orgChart1"/>
    <dgm:cxn modelId="{C99BC235-8DC5-4770-9F4F-3215FB1484DA}" type="presParOf" srcId="{6079ACA2-A4CC-41E6-9157-28A4AD21424D}" destId="{A983C4C2-C928-4572-9802-4198D2E382AA}" srcOrd="2" destOrd="0" presId="urn:microsoft.com/office/officeart/2005/8/layout/orgChart1"/>
    <dgm:cxn modelId="{0052BE58-9AD1-41BC-8AE1-5A696E73CDCC}" type="presParOf" srcId="{E95ECCD2-78A2-4F20-A8C3-E6599B0737F4}" destId="{71154281-2339-4176-B723-D1F29BC1389B}" srcOrd="2" destOrd="0" presId="urn:microsoft.com/office/officeart/2005/8/layout/orgChart1"/>
    <dgm:cxn modelId="{BB6A900C-5ADF-48E5-B478-9310D2B507E3}" type="presParOf" srcId="{E95ECCD2-78A2-4F20-A8C3-E6599B0737F4}" destId="{02F06BE6-FFFC-4ED5-B30B-11C59A63E2D3}" srcOrd="3" destOrd="0" presId="urn:microsoft.com/office/officeart/2005/8/layout/orgChart1"/>
    <dgm:cxn modelId="{BC375EEB-32A8-4D4F-9E77-FC98E088FAA4}" type="presParOf" srcId="{02F06BE6-FFFC-4ED5-B30B-11C59A63E2D3}" destId="{278AA191-86F1-4024-8452-82F2C3C18DEE}" srcOrd="0" destOrd="0" presId="urn:microsoft.com/office/officeart/2005/8/layout/orgChart1"/>
    <dgm:cxn modelId="{58194EBF-8E6A-4893-BF55-893D0F323769}" type="presParOf" srcId="{278AA191-86F1-4024-8452-82F2C3C18DEE}" destId="{DEA2BD03-54FD-492D-A8BC-97736F2F2BD6}" srcOrd="0" destOrd="0" presId="urn:microsoft.com/office/officeart/2005/8/layout/orgChart1"/>
    <dgm:cxn modelId="{13F3505D-97C5-4BC0-AEBD-193B7DB496B4}" type="presParOf" srcId="{278AA191-86F1-4024-8452-82F2C3C18DEE}" destId="{4537508B-E333-4D3F-A4D4-F047D26E847E}" srcOrd="1" destOrd="0" presId="urn:microsoft.com/office/officeart/2005/8/layout/orgChart1"/>
    <dgm:cxn modelId="{D66B30F2-E47C-4021-8D6C-A323B9F0A09F}" type="presParOf" srcId="{02F06BE6-FFFC-4ED5-B30B-11C59A63E2D3}" destId="{BB61FF79-2BEE-4753-9E96-C3E36CF20422}" srcOrd="1" destOrd="0" presId="urn:microsoft.com/office/officeart/2005/8/layout/orgChart1"/>
    <dgm:cxn modelId="{844B5FCA-ADC0-40F2-926B-67F6741B29E5}" type="presParOf" srcId="{02F06BE6-FFFC-4ED5-B30B-11C59A63E2D3}" destId="{7954C621-1346-42FB-B580-CD3B1AFC3FBB}" srcOrd="2" destOrd="0" presId="urn:microsoft.com/office/officeart/2005/8/layout/orgChart1"/>
    <dgm:cxn modelId="{71E5DBD9-AEBF-4958-9A42-09DFB36B9B6D}" type="presParOf" srcId="{E95ECCD2-78A2-4F20-A8C3-E6599B0737F4}" destId="{EB89A127-3A85-4BB8-9056-C7EBCE53638E}" srcOrd="4" destOrd="0" presId="urn:microsoft.com/office/officeart/2005/8/layout/orgChart1"/>
    <dgm:cxn modelId="{766F7832-73D5-4920-8AF5-DC1A2325DD32}" type="presParOf" srcId="{E95ECCD2-78A2-4F20-A8C3-E6599B0737F4}" destId="{2BE8450F-D63D-4B80-ACCE-265692A3F6B9}" srcOrd="5" destOrd="0" presId="urn:microsoft.com/office/officeart/2005/8/layout/orgChart1"/>
    <dgm:cxn modelId="{045C7D0E-675C-4177-AC40-E422884CC15A}" type="presParOf" srcId="{2BE8450F-D63D-4B80-ACCE-265692A3F6B9}" destId="{8FB86B28-6145-4E1E-93C3-3B54C367EA70}" srcOrd="0" destOrd="0" presId="urn:microsoft.com/office/officeart/2005/8/layout/orgChart1"/>
    <dgm:cxn modelId="{91CF2C49-6F5A-46DC-81E1-083C08D245D6}" type="presParOf" srcId="{8FB86B28-6145-4E1E-93C3-3B54C367EA70}" destId="{6D4C9E7A-2FE7-42F0-B861-8209C9F7AD81}" srcOrd="0" destOrd="0" presId="urn:microsoft.com/office/officeart/2005/8/layout/orgChart1"/>
    <dgm:cxn modelId="{4FFABC26-31D2-46C6-A6DC-7735C9D37B46}" type="presParOf" srcId="{8FB86B28-6145-4E1E-93C3-3B54C367EA70}" destId="{380DE6D4-0FD8-428B-AD23-CB2D7D9AA831}" srcOrd="1" destOrd="0" presId="urn:microsoft.com/office/officeart/2005/8/layout/orgChart1"/>
    <dgm:cxn modelId="{DF02472E-AE5A-4E26-A27E-4F6E4019B6BE}" type="presParOf" srcId="{2BE8450F-D63D-4B80-ACCE-265692A3F6B9}" destId="{DB336194-D832-417A-981B-1322F70A639A}" srcOrd="1" destOrd="0" presId="urn:microsoft.com/office/officeart/2005/8/layout/orgChart1"/>
    <dgm:cxn modelId="{B6A45DDF-19D8-4A1D-A62E-748551881105}" type="presParOf" srcId="{2BE8450F-D63D-4B80-ACCE-265692A3F6B9}" destId="{83C02DDD-FDE9-43BB-96DC-607092195F71}" srcOrd="2" destOrd="0" presId="urn:microsoft.com/office/officeart/2005/8/layout/orgChart1"/>
    <dgm:cxn modelId="{7FCE1C06-B8B2-4AB5-A5CD-0D523B1F77CF}" type="presParOf" srcId="{E95ECCD2-78A2-4F20-A8C3-E6599B0737F4}" destId="{B23D2251-6F99-4C38-ACE0-905FFEF58E24}" srcOrd="6" destOrd="0" presId="urn:microsoft.com/office/officeart/2005/8/layout/orgChart1"/>
    <dgm:cxn modelId="{5C1B136D-C4B7-4D45-83AD-C906B65796D0}" type="presParOf" srcId="{E95ECCD2-78A2-4F20-A8C3-E6599B0737F4}" destId="{1FF71CFB-7CD7-4599-86F2-8B9FB19F4B96}" srcOrd="7" destOrd="0" presId="urn:microsoft.com/office/officeart/2005/8/layout/orgChart1"/>
    <dgm:cxn modelId="{5ED843B5-D064-40D6-9E86-10E8ADB76164}" type="presParOf" srcId="{1FF71CFB-7CD7-4599-86F2-8B9FB19F4B96}" destId="{5F1088FB-A415-4D1A-BD03-FF8645220704}" srcOrd="0" destOrd="0" presId="urn:microsoft.com/office/officeart/2005/8/layout/orgChart1"/>
    <dgm:cxn modelId="{3CE96549-5CFE-432B-95F6-11C7F75982BC}" type="presParOf" srcId="{5F1088FB-A415-4D1A-BD03-FF8645220704}" destId="{E84936EE-07C8-47ED-9471-FECACF912C57}" srcOrd="0" destOrd="0" presId="urn:microsoft.com/office/officeart/2005/8/layout/orgChart1"/>
    <dgm:cxn modelId="{D99DC89D-7D72-4229-9EBA-CC3AA7274E1A}" type="presParOf" srcId="{5F1088FB-A415-4D1A-BD03-FF8645220704}" destId="{7208B751-EF6A-4892-B1A5-1B58D4900F05}" srcOrd="1" destOrd="0" presId="urn:microsoft.com/office/officeart/2005/8/layout/orgChart1"/>
    <dgm:cxn modelId="{2F65DFF9-5963-4FAA-84BB-695022DFB3EA}" type="presParOf" srcId="{1FF71CFB-7CD7-4599-86F2-8B9FB19F4B96}" destId="{0E9BEDCA-342F-4687-ABF4-87D590E3B935}" srcOrd="1" destOrd="0" presId="urn:microsoft.com/office/officeart/2005/8/layout/orgChart1"/>
    <dgm:cxn modelId="{0CC1CF63-7C7A-43AC-BA0F-698334DC5608}" type="presParOf" srcId="{1FF71CFB-7CD7-4599-86F2-8B9FB19F4B96}" destId="{231C7A64-68B3-463F-A5D7-4C6F5EB2036D}" srcOrd="2" destOrd="0" presId="urn:microsoft.com/office/officeart/2005/8/layout/orgChart1"/>
    <dgm:cxn modelId="{1EAD6684-A02E-4E6D-A788-3D1902000C7D}" type="presParOf" srcId="{E95ECCD2-78A2-4F20-A8C3-E6599B0737F4}" destId="{BE048496-3350-49AA-B3D6-51EFB177D282}" srcOrd="8" destOrd="0" presId="urn:microsoft.com/office/officeart/2005/8/layout/orgChart1"/>
    <dgm:cxn modelId="{981791FC-FDFC-41CF-BA29-DEBABC25D81B}" type="presParOf" srcId="{E95ECCD2-78A2-4F20-A8C3-E6599B0737F4}" destId="{808532FC-B1DA-4DF0-BDF3-CAAC51661B07}" srcOrd="9" destOrd="0" presId="urn:microsoft.com/office/officeart/2005/8/layout/orgChart1"/>
    <dgm:cxn modelId="{51076F77-AF09-4BE6-A98E-4F17A2FCFAE9}" type="presParOf" srcId="{808532FC-B1DA-4DF0-BDF3-CAAC51661B07}" destId="{0974C8F4-0A15-4670-B878-D9290F0215F2}" srcOrd="0" destOrd="0" presId="urn:microsoft.com/office/officeart/2005/8/layout/orgChart1"/>
    <dgm:cxn modelId="{4EDD2BA3-3DB2-413A-B7A7-A58E40C9D0A8}" type="presParOf" srcId="{0974C8F4-0A15-4670-B878-D9290F0215F2}" destId="{35A66D9A-668B-4546-9169-DED46AD13EAA}" srcOrd="0" destOrd="0" presId="urn:microsoft.com/office/officeart/2005/8/layout/orgChart1"/>
    <dgm:cxn modelId="{520D9CA8-4DBA-4EB4-91B3-4342AA8D28D6}" type="presParOf" srcId="{0974C8F4-0A15-4670-B878-D9290F0215F2}" destId="{0BEFB816-5D94-487A-AB52-49AC8E9DB828}" srcOrd="1" destOrd="0" presId="urn:microsoft.com/office/officeart/2005/8/layout/orgChart1"/>
    <dgm:cxn modelId="{F9F1D295-D472-458C-8853-258F611E06B2}" type="presParOf" srcId="{808532FC-B1DA-4DF0-BDF3-CAAC51661B07}" destId="{5CD0105F-5BDE-4942-B249-6F6EBCC49A86}" srcOrd="1" destOrd="0" presId="urn:microsoft.com/office/officeart/2005/8/layout/orgChart1"/>
    <dgm:cxn modelId="{7E4520BD-31A7-4FB7-8ED6-735CCB4E5E7F}" type="presParOf" srcId="{808532FC-B1DA-4DF0-BDF3-CAAC51661B07}" destId="{61149DAF-C49A-4DE2-A496-6579F9B4FA57}" srcOrd="2" destOrd="0" presId="urn:microsoft.com/office/officeart/2005/8/layout/orgChart1"/>
    <dgm:cxn modelId="{5E2EC942-E268-4F74-9316-A7E6DD86BB48}" type="presParOf" srcId="{E95ECCD2-78A2-4F20-A8C3-E6599B0737F4}" destId="{84E3FBBF-BD91-4EEE-805F-6799FE473D8D}" srcOrd="10" destOrd="0" presId="urn:microsoft.com/office/officeart/2005/8/layout/orgChart1"/>
    <dgm:cxn modelId="{AC076FB5-F86A-4427-A07F-A16FEBB78563}" type="presParOf" srcId="{E95ECCD2-78A2-4F20-A8C3-E6599B0737F4}" destId="{9523C040-56CD-43F6-A299-C55928DCD0FE}" srcOrd="11" destOrd="0" presId="urn:microsoft.com/office/officeart/2005/8/layout/orgChart1"/>
    <dgm:cxn modelId="{5714FDC5-811C-43FA-83E4-AA8E03038043}" type="presParOf" srcId="{9523C040-56CD-43F6-A299-C55928DCD0FE}" destId="{F169192F-40FD-43B2-92AF-10752EB3D8A2}" srcOrd="0" destOrd="0" presId="urn:microsoft.com/office/officeart/2005/8/layout/orgChart1"/>
    <dgm:cxn modelId="{62DB2AE0-50B8-4E67-9FCF-33C3A1302276}" type="presParOf" srcId="{F169192F-40FD-43B2-92AF-10752EB3D8A2}" destId="{80207DA5-D569-4003-ADC9-F85A00D25FDD}" srcOrd="0" destOrd="0" presId="urn:microsoft.com/office/officeart/2005/8/layout/orgChart1"/>
    <dgm:cxn modelId="{07EA9BA0-C635-41BE-B42C-650E40A60216}" type="presParOf" srcId="{F169192F-40FD-43B2-92AF-10752EB3D8A2}" destId="{F2108956-9182-425F-B4C1-B5921920E264}" srcOrd="1" destOrd="0" presId="urn:microsoft.com/office/officeart/2005/8/layout/orgChart1"/>
    <dgm:cxn modelId="{74290139-6038-47D4-95B6-EE16AED23B4B}" type="presParOf" srcId="{9523C040-56CD-43F6-A299-C55928DCD0FE}" destId="{8CC27628-E72F-426C-9DA0-62E8CCEE4743}" srcOrd="1" destOrd="0" presId="urn:microsoft.com/office/officeart/2005/8/layout/orgChart1"/>
    <dgm:cxn modelId="{55D569C8-E146-475F-9921-BCAB21FF7F16}" type="presParOf" srcId="{9523C040-56CD-43F6-A299-C55928DCD0FE}" destId="{507DB65E-2E4B-4A19-A2F4-D4FB1CC1E9B9}" srcOrd="2" destOrd="0" presId="urn:microsoft.com/office/officeart/2005/8/layout/orgChart1"/>
    <dgm:cxn modelId="{FC98B6C5-B05D-41B1-8981-2AD038284BC2}" type="presParOf" srcId="{5D597FB3-CA59-45E7-9C81-BEAD89F37361}" destId="{6335A923-8911-493A-AF30-DC143312480A}" srcOrd="2" destOrd="0" presId="urn:microsoft.com/office/officeart/2005/8/layout/orgChart1"/>
    <dgm:cxn modelId="{25094C84-3ECA-4086-9DC9-ACC12CFAFF6B}" type="presParOf" srcId="{6335A923-8911-493A-AF30-DC143312480A}" destId="{7DF42ECB-F578-4CB3-80D3-21DA77242D3C}" srcOrd="0" destOrd="0" presId="urn:microsoft.com/office/officeart/2005/8/layout/orgChart1"/>
    <dgm:cxn modelId="{1C0FD490-BC09-4D97-9398-F742292B96C3}" type="presParOf" srcId="{6335A923-8911-493A-AF30-DC143312480A}" destId="{195818C9-80B8-460D-802B-CDF7A55ABD24}" srcOrd="1" destOrd="0" presId="urn:microsoft.com/office/officeart/2005/8/layout/orgChart1"/>
    <dgm:cxn modelId="{0044F3F1-8DA6-431F-86C5-A2F5234145EE}" type="presParOf" srcId="{195818C9-80B8-460D-802B-CDF7A55ABD24}" destId="{B3ED0C82-7260-46AA-AA9B-58305A6B3170}" srcOrd="0" destOrd="0" presId="urn:microsoft.com/office/officeart/2005/8/layout/orgChart1"/>
    <dgm:cxn modelId="{5C875410-5D47-411A-8DAD-3AC6D071168C}" type="presParOf" srcId="{B3ED0C82-7260-46AA-AA9B-58305A6B3170}" destId="{B981BBA9-5790-4BDA-B649-AFC601AA032A}" srcOrd="0" destOrd="0" presId="urn:microsoft.com/office/officeart/2005/8/layout/orgChart1"/>
    <dgm:cxn modelId="{7119D3FE-6BD3-45D0-9C1C-FD8ADFFF31C2}" type="presParOf" srcId="{B3ED0C82-7260-46AA-AA9B-58305A6B3170}" destId="{DC8A7512-BEFC-43D0-AB4F-9F77BDF8A52F}" srcOrd="1" destOrd="0" presId="urn:microsoft.com/office/officeart/2005/8/layout/orgChart1"/>
    <dgm:cxn modelId="{9CB2F0E1-70C3-4045-97D4-7A0F47B950E8}" type="presParOf" srcId="{195818C9-80B8-460D-802B-CDF7A55ABD24}" destId="{5A9267CF-610D-42AC-AB1E-3F3C91F39A4D}" srcOrd="1" destOrd="0" presId="urn:microsoft.com/office/officeart/2005/8/layout/orgChart1"/>
    <dgm:cxn modelId="{4CABAA25-BDBE-4148-A99B-5935B3BC40E2}" type="presParOf" srcId="{195818C9-80B8-460D-802B-CDF7A55ABD24}" destId="{FCB596F4-8440-49AE-93B6-F86DE552282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42ECB-F578-4CB3-80D3-21DA77242D3C}">
      <dsp:nvSpPr>
        <dsp:cNvPr id="0" name=""/>
        <dsp:cNvSpPr/>
      </dsp:nvSpPr>
      <dsp:spPr>
        <a:xfrm>
          <a:off x="4334158" y="678205"/>
          <a:ext cx="562384" cy="790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0929"/>
              </a:lnTo>
              <a:lnTo>
                <a:pt x="562384" y="790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3FBBF-BD91-4EEE-805F-6799FE473D8D}">
      <dsp:nvSpPr>
        <dsp:cNvPr id="0" name=""/>
        <dsp:cNvSpPr/>
      </dsp:nvSpPr>
      <dsp:spPr>
        <a:xfrm>
          <a:off x="4334158" y="678205"/>
          <a:ext cx="3835495" cy="1842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118"/>
              </a:lnTo>
              <a:lnTo>
                <a:pt x="3835495" y="1687118"/>
              </a:lnTo>
              <a:lnTo>
                <a:pt x="3835495" y="18420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48496-3350-49AA-B3D6-51EFB177D282}">
      <dsp:nvSpPr>
        <dsp:cNvPr id="0" name=""/>
        <dsp:cNvSpPr/>
      </dsp:nvSpPr>
      <dsp:spPr>
        <a:xfrm>
          <a:off x="4334158" y="678205"/>
          <a:ext cx="2323328" cy="1842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111"/>
              </a:lnTo>
              <a:lnTo>
                <a:pt x="2323328" y="1687111"/>
              </a:lnTo>
              <a:lnTo>
                <a:pt x="2323328" y="18420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D2251-6F99-4C38-ACE0-905FFEF58E24}">
      <dsp:nvSpPr>
        <dsp:cNvPr id="0" name=""/>
        <dsp:cNvSpPr/>
      </dsp:nvSpPr>
      <dsp:spPr>
        <a:xfrm>
          <a:off x="4334158" y="678205"/>
          <a:ext cx="817668" cy="1842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111"/>
              </a:lnTo>
              <a:lnTo>
                <a:pt x="817668" y="1687111"/>
              </a:lnTo>
              <a:lnTo>
                <a:pt x="817668" y="18420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9A127-3A85-4BB8-9056-C7EBCE53638E}">
      <dsp:nvSpPr>
        <dsp:cNvPr id="0" name=""/>
        <dsp:cNvSpPr/>
      </dsp:nvSpPr>
      <dsp:spPr>
        <a:xfrm>
          <a:off x="3639660" y="678205"/>
          <a:ext cx="694498" cy="1839650"/>
        </a:xfrm>
        <a:custGeom>
          <a:avLst/>
          <a:gdLst/>
          <a:ahLst/>
          <a:cxnLst/>
          <a:rect l="0" t="0" r="0" b="0"/>
          <a:pathLst>
            <a:path>
              <a:moveTo>
                <a:pt x="694498" y="0"/>
              </a:moveTo>
              <a:lnTo>
                <a:pt x="694498" y="1684691"/>
              </a:lnTo>
              <a:lnTo>
                <a:pt x="0" y="1684691"/>
              </a:lnTo>
              <a:lnTo>
                <a:pt x="0" y="1839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54281-2339-4176-B723-D1F29BC1389B}">
      <dsp:nvSpPr>
        <dsp:cNvPr id="0" name=""/>
        <dsp:cNvSpPr/>
      </dsp:nvSpPr>
      <dsp:spPr>
        <a:xfrm>
          <a:off x="2127492" y="678205"/>
          <a:ext cx="2206665" cy="1839650"/>
        </a:xfrm>
        <a:custGeom>
          <a:avLst/>
          <a:gdLst/>
          <a:ahLst/>
          <a:cxnLst/>
          <a:rect l="0" t="0" r="0" b="0"/>
          <a:pathLst>
            <a:path>
              <a:moveTo>
                <a:pt x="2206665" y="0"/>
              </a:moveTo>
              <a:lnTo>
                <a:pt x="2206665" y="1684691"/>
              </a:lnTo>
              <a:lnTo>
                <a:pt x="0" y="1684691"/>
              </a:lnTo>
              <a:lnTo>
                <a:pt x="0" y="1839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4272B7-CEE3-4F77-A5BC-754BA505B3AF}">
      <dsp:nvSpPr>
        <dsp:cNvPr id="0" name=""/>
        <dsp:cNvSpPr/>
      </dsp:nvSpPr>
      <dsp:spPr>
        <a:xfrm>
          <a:off x="608813" y="678205"/>
          <a:ext cx="3725345" cy="1839650"/>
        </a:xfrm>
        <a:custGeom>
          <a:avLst/>
          <a:gdLst/>
          <a:ahLst/>
          <a:cxnLst/>
          <a:rect l="0" t="0" r="0" b="0"/>
          <a:pathLst>
            <a:path>
              <a:moveTo>
                <a:pt x="3725345" y="0"/>
              </a:moveTo>
              <a:lnTo>
                <a:pt x="3725345" y="1684691"/>
              </a:lnTo>
              <a:lnTo>
                <a:pt x="0" y="1684691"/>
              </a:lnTo>
              <a:lnTo>
                <a:pt x="0" y="18396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4DD26-33F8-472D-8D93-83EB8D883013}">
      <dsp:nvSpPr>
        <dsp:cNvPr id="0" name=""/>
        <dsp:cNvSpPr/>
      </dsp:nvSpPr>
      <dsp:spPr>
        <a:xfrm>
          <a:off x="3096343" y="0"/>
          <a:ext cx="2475631" cy="678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2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KEPALA BPPKAD KAB. REMBANG</a:t>
          </a:r>
          <a:endParaRPr lang="en-US" sz="12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096343" y="0"/>
        <a:ext cx="2475631" cy="678205"/>
      </dsp:txXfrm>
    </dsp:sp>
    <dsp:sp modelId="{A263DD05-F6C1-4FAB-A81C-8859D557BE3B}">
      <dsp:nvSpPr>
        <dsp:cNvPr id="0" name=""/>
        <dsp:cNvSpPr/>
      </dsp:nvSpPr>
      <dsp:spPr>
        <a:xfrm>
          <a:off x="0" y="2517856"/>
          <a:ext cx="1217626" cy="2087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ANGGARAN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PENGELOLAAN KEUANGAN DAERAH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Presentase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Rancangan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Perda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APBD (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Induk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&amp;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Perubahan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) yang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disampaikan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tepat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waktu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= 100%</a:t>
          </a:r>
          <a:endParaRPr lang="en-ID" sz="1100" b="1" kern="1200" dirty="0" smtClean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b="1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0" y="2517856"/>
        <a:ext cx="1217626" cy="2087361"/>
      </dsp:txXfrm>
    </dsp:sp>
    <dsp:sp modelId="{DEA2BD03-54FD-492D-A8BC-97736F2F2BD6}">
      <dsp:nvSpPr>
        <dsp:cNvPr id="0" name=""/>
        <dsp:cNvSpPr/>
      </dsp:nvSpPr>
      <dsp:spPr>
        <a:xfrm>
          <a:off x="1518679" y="2517856"/>
          <a:ext cx="1217626" cy="2087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PERBENDAHARAAN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PENGELOLAAN KEUANGAN DAERAH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Persentase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Realisasi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Belanja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terhadap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Target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Belanja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yang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telah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Ditetapkan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= 95%</a:t>
          </a:r>
          <a:endParaRPr lang="en-US" sz="1100" b="1" u="sng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1518679" y="2517856"/>
        <a:ext cx="1217626" cy="2087361"/>
      </dsp:txXfrm>
    </dsp:sp>
    <dsp:sp modelId="{6D4C9E7A-2FE7-42F0-B861-8209C9F7AD81}">
      <dsp:nvSpPr>
        <dsp:cNvPr id="0" name=""/>
        <dsp:cNvSpPr/>
      </dsp:nvSpPr>
      <dsp:spPr>
        <a:xfrm>
          <a:off x="3030846" y="2517856"/>
          <a:ext cx="1217626" cy="2087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AKUNTANSI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KEUANGAN DAERAH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Persentase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Penyampaian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Laporan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Keuangan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Pemerintah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sesuai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SAP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tepat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waktu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= 100%</a:t>
          </a:r>
          <a:endParaRPr lang="en-US" sz="1100" b="1" u="sng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3030846" y="2517856"/>
        <a:ext cx="1217626" cy="2087361"/>
      </dsp:txXfrm>
    </dsp:sp>
    <dsp:sp modelId="{E84936EE-07C8-47ED-9471-FECACF912C57}">
      <dsp:nvSpPr>
        <dsp:cNvPr id="0" name=""/>
        <dsp:cNvSpPr/>
      </dsp:nvSpPr>
      <dsp:spPr>
        <a:xfrm>
          <a:off x="4543014" y="2520276"/>
          <a:ext cx="1217626" cy="2087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ASET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BARANG MILIK DAERAH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Presentase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Perangkat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yang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pengelolaan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Barang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Milik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baik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/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tertib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dan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akuntabel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= 100%</a:t>
          </a:r>
          <a:endParaRPr lang="en-US" sz="11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4543014" y="2520276"/>
        <a:ext cx="1217626" cy="2087361"/>
      </dsp:txXfrm>
    </dsp:sp>
    <dsp:sp modelId="{35A66D9A-668B-4546-9169-DED46AD13EAA}">
      <dsp:nvSpPr>
        <dsp:cNvPr id="0" name=""/>
        <dsp:cNvSpPr/>
      </dsp:nvSpPr>
      <dsp:spPr>
        <a:xfrm>
          <a:off x="6048673" y="2520276"/>
          <a:ext cx="1217626" cy="2087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PERENCANAAN DAN PENDAFTARAN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PENDAPATAN DAERAH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Presentase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Peningkatan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PAD = 17,84%</a:t>
          </a:r>
          <a:endParaRPr lang="en-US" sz="11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6048673" y="2520276"/>
        <a:ext cx="1217626" cy="2087361"/>
      </dsp:txXfrm>
    </dsp:sp>
    <dsp:sp modelId="{80207DA5-D569-4003-ADC9-F85A00D25FDD}">
      <dsp:nvSpPr>
        <dsp:cNvPr id="0" name=""/>
        <dsp:cNvSpPr/>
      </dsp:nvSpPr>
      <dsp:spPr>
        <a:xfrm>
          <a:off x="7560840" y="2520283"/>
          <a:ext cx="1217626" cy="20873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BID. PENAGIHAN, KEBERATAN DAN PELAPORAN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PENGELOLAAN PENDAPATAN DAERAH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Proporsi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PAD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terhadap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US" sz="1100" b="1" kern="1200" dirty="0" err="1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Pendapatan</a:t>
          </a:r>
          <a:r>
            <a:rPr lang="en-US" sz="1100" b="1" kern="1200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rPr>
            <a:t> Daerah = 3,94%</a:t>
          </a:r>
          <a:endParaRPr lang="en-US" sz="1100" kern="1200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7560840" y="2520283"/>
        <a:ext cx="1217626" cy="2087361"/>
      </dsp:txXfrm>
    </dsp:sp>
    <dsp:sp modelId="{B981BBA9-5790-4BDA-B649-AFC601AA032A}">
      <dsp:nvSpPr>
        <dsp:cNvPr id="0" name=""/>
        <dsp:cNvSpPr/>
      </dsp:nvSpPr>
      <dsp:spPr>
        <a:xfrm>
          <a:off x="4896543" y="850035"/>
          <a:ext cx="3195409" cy="1238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u="sng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SEKRETARIS BPPKAD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Program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Penunjang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Urusan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Pemerintahan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Daerah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Kabupaten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/Kota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Indikator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1.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Nilai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IKM OPD BPPKAD: 82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angka</a:t>
          </a:r>
          <a:endParaRPr lang="en-ID" sz="1100" b="1" kern="1200" dirty="0" smtClean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2.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Nilai</a:t>
          </a:r>
          <a:r>
            <a:rPr lang="en-ID" sz="1100" b="1" kern="12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 SAKIP OPD BPPKAD: 72,64 </a:t>
          </a:r>
          <a:r>
            <a:rPr lang="en-ID" sz="1100" b="1" kern="1200" dirty="0" err="1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angka</a:t>
          </a:r>
          <a:endParaRPr lang="en-ID" sz="1100" b="1" kern="1200" dirty="0" smtClean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sp:txBody>
      <dsp:txXfrm>
        <a:off x="4896543" y="850035"/>
        <a:ext cx="3195409" cy="1238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660E0-CEF0-4099-9FCB-F1B52D58CBE7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C9AE1-0277-4E04-A6A1-5EDFDD37C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07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C9AE1-0277-4E04-A6A1-5EDFDD37C3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05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705210"/>
            <a:ext cx="9144000" cy="52272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227934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0"/>
            <a:ext cx="4104456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995686"/>
            <a:ext cx="9144000" cy="2880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631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347864" y="131536"/>
            <a:ext cx="5796136" cy="15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04000" y="1798321"/>
            <a:ext cx="5040000" cy="15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24000" y="3465106"/>
            <a:ext cx="4320000" cy="154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5812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937417" y="1"/>
            <a:ext cx="1872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1968708" y="1"/>
            <a:ext cx="1872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1"/>
            <a:ext cx="1872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6533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795621" y="230919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3166" y="3399271"/>
            <a:ext cx="3293944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795621" y="1815095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5621504" y="1814524"/>
            <a:ext cx="1468228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7178918" y="230919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7589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7041" y="1313860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81898" y="1731279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607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4243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Oval 1"/>
          <p:cNvSpPr/>
          <p:nvPr userDrawn="1"/>
        </p:nvSpPr>
        <p:spPr>
          <a:xfrm>
            <a:off x="2699792" y="699542"/>
            <a:ext cx="3744416" cy="3744416"/>
          </a:xfrm>
          <a:prstGeom prst="ellipse">
            <a:avLst/>
          </a:prstGeom>
          <a:solidFill>
            <a:schemeClr val="accent1">
              <a:alpha val="77000"/>
            </a:schemeClr>
          </a:solidFill>
          <a:ln w="857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99792" y="2181230"/>
            <a:ext cx="374441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99644" y="2757294"/>
            <a:ext cx="374441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066429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2253238"/>
            <a:ext cx="45720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2726814"/>
            <a:ext cx="45720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Oval 1"/>
          <p:cNvSpPr/>
          <p:nvPr userDrawn="1"/>
        </p:nvSpPr>
        <p:spPr>
          <a:xfrm>
            <a:off x="2699792" y="699542"/>
            <a:ext cx="3744416" cy="3744416"/>
          </a:xfrm>
          <a:prstGeom prst="ellipse">
            <a:avLst/>
          </a:prstGeom>
          <a:solidFill>
            <a:schemeClr val="accent1">
              <a:alpha val="77000"/>
            </a:schemeClr>
          </a:solidFill>
          <a:ln w="857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99792" y="2181230"/>
            <a:ext cx="374441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99644" y="2757294"/>
            <a:ext cx="374441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4823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45771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339502"/>
            <a:ext cx="4248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79512" y="915566"/>
            <a:ext cx="4248472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92773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9246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20790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792334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63879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024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1" r:id="rId3"/>
    <p:sldLayoutId id="2147483660" r:id="rId4"/>
    <p:sldLayoutId id="2147483662" r:id="rId5"/>
    <p:sldLayoutId id="2147483655" r:id="rId6"/>
    <p:sldLayoutId id="2147483663" r:id="rId7"/>
    <p:sldLayoutId id="2147483664" r:id="rId8"/>
    <p:sldLayoutId id="2147483668" r:id="rId9"/>
    <p:sldLayoutId id="2147483665" r:id="rId10"/>
    <p:sldLayoutId id="2147483670" r:id="rId11"/>
    <p:sldLayoutId id="2147483672" r:id="rId12"/>
    <p:sldLayoutId id="2147483656" r:id="rId13"/>
    <p:sldLayoutId id="2147483674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-148" y="4227934"/>
            <a:ext cx="9144000" cy="432048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sz="1800" dirty="0" smtClean="0">
                <a:latin typeface="Calibri" pitchFamily="34" charset="0"/>
                <a:cs typeface="Calibri" pitchFamily="34" charset="0"/>
              </a:rPr>
              <a:t>BPPKAD KABUPATEN REMBANG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sz="1800" dirty="0" smtClean="0">
                <a:latin typeface="Calibri" pitchFamily="34" charset="0"/>
                <a:cs typeface="Calibri" pitchFamily="34" charset="0"/>
              </a:rPr>
              <a:t>TAHUN 2022    </a:t>
            </a:r>
            <a:endParaRPr lang="en-US" altLang="ko-K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8952" y="3579862"/>
            <a:ext cx="9144000" cy="522725"/>
          </a:xfrm>
        </p:spPr>
        <p:txBody>
          <a:bodyPr/>
          <a:lstStyle/>
          <a:p>
            <a:r>
              <a:rPr lang="en-ID" sz="4000" dirty="0" smtClean="0">
                <a:latin typeface="Calibri" pitchFamily="34" charset="0"/>
                <a:cs typeface="Calibri" pitchFamily="34" charset="0"/>
              </a:rPr>
              <a:t>CASCADING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2954324-A3F4-480E-91F0-59AB05061E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784" y="771550"/>
            <a:ext cx="1944216" cy="256613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KUALITAS PENGELOLAAN KEUANGAN &amp; BMD 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YANG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OPINI BPK TERHADAP LKPD: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WTP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Kualitas Pelaporan Keuangan Pemerintah Daerah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Penyampaian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Daerah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Tepat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Waktu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</a:t>
            </a:r>
          </a:p>
          <a:p>
            <a:pPr marL="432000" indent="-432000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BARANG MILIK DAERAH 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(BIDANG ASET)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n-NO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Perangkat Daerah yang Pengelolaan BMD Baik/Tertib dan </a:t>
            </a:r>
            <a:r>
              <a:rPr lang="nn-NO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Akuntabel: </a:t>
            </a:r>
            <a:r>
              <a:rPr lang="nn-NO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100%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003797"/>
            <a:ext cx="1629590" cy="202822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03798"/>
            <a:ext cx="2312508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Barang Milik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(Ka. Bid. Aset)</a:t>
            </a:r>
            <a:endParaRPr lang="sv-SE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2312508" cy="102011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n-NO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Perangkat Daerah yang </a:t>
            </a:r>
            <a:endParaRPr lang="nn-NO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</a:t>
            </a:r>
            <a:r>
              <a:rPr lang="nn-NO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BMD Baik/Tertib dan </a:t>
            </a:r>
            <a:endParaRPr lang="nn-NO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Akuntabel: </a:t>
            </a:r>
            <a:r>
              <a:rPr lang="nn-NO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100%</a:t>
            </a:r>
            <a:endParaRPr lang="it-IT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1" y="3003798"/>
            <a:ext cx="4819710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11961" y="3471850"/>
            <a:ext cx="4819710" cy="156017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Perencanaan, Penggunaan dan Pemanfaatn Aset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Penyusunan Standar Harga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Pengamanan Barang Milik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Penilaian Barang Milik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Pengawasan dan Pengendalian Pengelolaan Barang Milik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Pembinaan Pengelolaan Barang Milik Daerah Pemerintah Kabupaten/Kota</a:t>
            </a:r>
          </a:p>
          <a:p>
            <a:endParaRPr lang="it-IT" sz="8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Penghapusan dan Penatausahaan Aset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Penyusunan Perencanaan Kebutuhan Barang Milik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Penatausahaan Barang Milik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Optimalisasi Penggunaan, Pemanfaatan, Pemindahtanganan, Pemusnahan, dan Penghapusan Barang Milik Daerah</a:t>
            </a:r>
          </a:p>
          <a:p>
            <a:pPr marL="252000" indent="-252000">
              <a:buFontTx/>
              <a:buAutoNum type="arabicPeriod"/>
            </a:pPr>
            <a:endParaRPr lang="it-IT" sz="8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998060" y="3001673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3184584" y="2715766"/>
            <a:ext cx="311041" cy="288032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6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4616764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KONTRIBUSI PAD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44208" y="47734"/>
            <a:ext cx="2587463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465388" algn="l"/>
                <a:tab pos="2579688" algn="l"/>
              </a:tabLst>
            </a:pP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Peningkatan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PAD: 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3,94%</a:t>
            </a:r>
            <a:endParaRPr lang="en-US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5436" y="565743"/>
            <a:ext cx="7276235" cy="1119595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 algn="ctr"/>
            <a:r>
              <a:rPr lang="en-US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Peningkatan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PAD: </a:t>
            </a:r>
            <a:r>
              <a:rPr lang="en-US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17,84%</a:t>
            </a:r>
            <a:endParaRPr lang="id-ID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PENGELOLAAN PENDAPATAN DAERAH </a:t>
            </a:r>
            <a:endParaRPr lang="en-US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BIDANG PERENCANAAN DAN PENDAFTARAN)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Realisasi </a:t>
            </a:r>
            <a:r>
              <a:rPr lang="it-IT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PAD: </a:t>
            </a:r>
            <a:r>
              <a:rPr lang="it-IT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100%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003797"/>
            <a:ext cx="1629590" cy="202822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03798"/>
            <a:ext cx="2312508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 Pengelolaan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Pendapatan 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(Ka. Bid.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Perencanaan 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 Pendaftaran)</a:t>
            </a:r>
            <a:endParaRPr lang="sv-SE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2312508" cy="102011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Realisasi Pendapatan </a:t>
            </a:r>
            <a:endParaRPr lang="it-IT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Asli </a:t>
            </a:r>
            <a:r>
              <a:rPr lang="it-IT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(PAD</a:t>
            </a:r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): </a:t>
            </a:r>
            <a:r>
              <a:rPr lang="it-IT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100%</a:t>
            </a:r>
            <a:endParaRPr lang="it-IT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1" y="3003798"/>
            <a:ext cx="4819710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11961" y="3471850"/>
            <a:ext cx="4819710" cy="156017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r>
              <a:rPr lang="it-IT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Perencanaan, Penggalian Potensi, Pendaftaran dan Pendataan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Perencanaan pengelolaan pajak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Analisa dan Pengembangan Pajak Daerah, serta Penyusunan Kebijakan Pajak Daerah.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Penyuluhan dan Penyebarluasan Kebijakan Pajak Daerah</a:t>
            </a:r>
          </a:p>
          <a:p>
            <a:endParaRPr lang="it-IT" sz="10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Penilaian dan Pelayanan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Pendataan dan Pendaftaran Objek Pajak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Penilaian Pajak Bumi dan Bangunan Perdesaan dan Perkotaan (PBBP2) serta Bea Perolehan Hak atas Tanah dan Bangunan (BPHTB)</a:t>
            </a:r>
            <a:endParaRPr lang="it-IT" sz="10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998060" y="3001673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3184584" y="2715766"/>
            <a:ext cx="311041" cy="288032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4616764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KONTRIBUSI PAD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44208" y="47734"/>
            <a:ext cx="2587463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465388" algn="l"/>
                <a:tab pos="2579688" algn="l"/>
              </a:tabLst>
            </a:pPr>
            <a:r>
              <a:rPr lang="id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Proporsi PAD terhadap Pendapatan </a:t>
            </a:r>
            <a:endParaRPr lang="en-ID" sz="105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465388" algn="l"/>
                <a:tab pos="2579688" algn="l"/>
              </a:tabLst>
            </a:pPr>
            <a:r>
              <a:rPr lang="id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</a:t>
            </a:r>
            <a:r>
              <a:rPr lang="en-US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id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17,</a:t>
            </a:r>
            <a:r>
              <a:rPr lang="en-US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84</a:t>
            </a:r>
            <a:r>
              <a:rPr lang="id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5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Proporsi Penerimaan PAD terhadap Pendapatan Daerah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 algn="ctr"/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Proporsi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PAD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Pendapatan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Daerah: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3,94%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PENGELOLAAN PENDAPATAN DAERAH </a:t>
            </a:r>
            <a:endParaRPr lang="en-US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BIDANG PENAGIHAN, KEBERATAN DAN PELAPORAN)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Realisasi </a:t>
            </a:r>
            <a:r>
              <a:rPr lang="it-IT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PAD: </a:t>
            </a:r>
            <a:r>
              <a:rPr lang="it-IT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100%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003797"/>
            <a:ext cx="1629590" cy="202822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03798"/>
            <a:ext cx="2312508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 Pengelolaan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Pendapatan 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(Ka. Bid.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Penagihan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, Keberatan dan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Pelaporan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sv-SE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2312508" cy="102011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Realisasi Pendapatan Asli Daerah (PAD</a:t>
            </a:r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): </a:t>
            </a:r>
            <a:r>
              <a:rPr lang="it-IT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100%</a:t>
            </a:r>
            <a:endParaRPr lang="it-IT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1" y="3003798"/>
            <a:ext cx="4819710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11961" y="3471850"/>
            <a:ext cx="4819710" cy="156017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r>
              <a:rPr lang="it-IT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Penetapan, Penagihan dan Keberatan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Penagihan Pajak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Pengendalian, Pemeriksaan dan Pengawasan Pajak Daerah</a:t>
            </a:r>
          </a:p>
          <a:p>
            <a:endParaRPr lang="it-IT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Pengendalian, Evaluasi dan Pelaporan Pendapatan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Pengolahan, Pemeliharaan, dan Pelaporan Basis Data Pajak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Penelitian dan Verifikasi Data Pelaporan Pajak Daerah</a:t>
            </a:r>
          </a:p>
          <a:p>
            <a:pPr marL="252000" indent="-252000">
              <a:buFontTx/>
              <a:buAutoNum type="arabicPeriod"/>
            </a:pPr>
            <a:endParaRPr lang="it-IT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998060" y="3001673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3184584" y="2715766"/>
            <a:ext cx="311041" cy="288032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smtClean="0"/>
              <a:t>THANK YOU</a:t>
            </a:r>
            <a:endParaRPr lang="ko-KR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2954324-A3F4-480E-91F0-59AB05061E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23478"/>
            <a:ext cx="1125868" cy="148601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663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3281408853"/>
              </p:ext>
            </p:extLst>
          </p:nvPr>
        </p:nvGraphicFramePr>
        <p:xfrm>
          <a:off x="107504" y="123478"/>
          <a:ext cx="885698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286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AKUNTABILITAS KINERJA &amp; KUALITAS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PUBLIK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  <a:tabLst>
                <a:tab pos="2465388" algn="l"/>
                <a:tab pos="2579688" algn="l"/>
              </a:tabLst>
            </a:pPr>
            <a:r>
              <a:rPr lang="id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NILAI </a:t>
            </a:r>
            <a:r>
              <a:rPr lang="id-ID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SAKIP </a:t>
            </a:r>
            <a:r>
              <a:rPr lang="id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OPD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>
              <a:tabLst>
                <a:tab pos="2465388" algn="l"/>
                <a:tab pos="2579688" algn="l"/>
              </a:tabLst>
            </a:pP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70-80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1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Akuntabilitas Kinerja Perangkat Daerah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Nilai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IKM OPD BPPKAD    : 82 </a:t>
            </a:r>
          </a:p>
          <a:p>
            <a:pPr marL="432000" indent="-432000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Nilai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SAKIP OPD BPPKAD : 72,64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114272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PENUNJANG URUSAN PEMERINTAHAN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KABUPATEN/KOTA </a:t>
            </a:r>
            <a:endParaRPr lang="sv-SE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SEKRETARIS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BPPKAD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5436" y="2390503"/>
            <a:ext cx="3968692" cy="527957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Capaian Indikator Kinerja sesuai </a:t>
            </a:r>
          </a:p>
          <a:p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dengan Target: 100%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96136" y="2398390"/>
            <a:ext cx="3235535" cy="5334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 startAt="2"/>
            </a:pP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Pemenuhan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: 95%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2633670" y="2909297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219822"/>
            <a:ext cx="1629590" cy="1872208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219822"/>
            <a:ext cx="1880460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Perencanaan, </a:t>
            </a:r>
            <a:endPara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Penganggaran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Evaluasi</a:t>
            </a: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Kinerja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Perangkat</a:t>
            </a: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Daerah </a:t>
            </a:r>
            <a:r>
              <a:rPr lang="sv-SE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(Ka </a:t>
            </a:r>
            <a:r>
              <a:rPr lang="sv-SE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Bag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sv-SE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r>
              <a:rPr lang="sv-SE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ctr">
              <a:tabLst>
                <a:tab pos="2465388" algn="l"/>
                <a:tab pos="2579688" algn="l"/>
              </a:tabLst>
            </a:pP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227934"/>
            <a:ext cx="1880460" cy="86409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Capaian </a:t>
            </a:r>
            <a:endParaRPr lang="it-IT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Indikator </a:t>
            </a:r>
            <a:r>
              <a:rPr lang="it-IT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Kinerja</a:t>
            </a:r>
            <a:r>
              <a:rPr lang="it-IT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sesuai </a:t>
            </a:r>
            <a:endParaRPr lang="it-IT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dengan Target: 100%</a:t>
            </a:r>
            <a:endParaRPr lang="it-IT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51920" y="3219822"/>
            <a:ext cx="1728192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51920" y="3687874"/>
            <a:ext cx="1728192" cy="14041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pPr marL="252000" indent="-252000">
              <a:buFontTx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Penyusunan Dokumen </a:t>
            </a:r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Perencanaan </a:t>
            </a: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Perangkat </a:t>
            </a:r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</a:t>
            </a:r>
            <a:endParaRPr lang="it-IT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marL="252000" indent="-252000">
              <a:buFontTx/>
              <a:buAutoNum type="arabicPeriod"/>
            </a:pPr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</a:t>
            </a: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 Penyusunan Dokumen RKA-SKPD</a:t>
            </a:r>
          </a:p>
          <a:p>
            <a:pPr marL="252000" indent="-252000">
              <a:buFontTx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Laporan Capaian Kinerja dan Ikhtisar Realisasi Kinerja SKPD</a:t>
            </a:r>
          </a:p>
          <a:p>
            <a:pPr marL="252000" indent="-252000">
              <a:buFontTx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Evaluasi Kinerja Perangkat Daerah</a:t>
            </a:r>
          </a:p>
        </p:txBody>
      </p:sp>
      <p:sp>
        <p:nvSpPr>
          <p:cNvPr id="20" name="Down Arrow 19"/>
          <p:cNvSpPr/>
          <p:nvPr/>
        </p:nvSpPr>
        <p:spPr>
          <a:xfrm rot="16200000">
            <a:off x="3589508" y="3242427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24128" y="3219822"/>
            <a:ext cx="1584176" cy="1008112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Administrasi Keuangan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Perangkat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Sub Bag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ctr">
              <a:tabLst>
                <a:tab pos="2465388" algn="l"/>
                <a:tab pos="2579688" algn="l"/>
              </a:tabLst>
            </a:pP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724128" y="4308959"/>
            <a:ext cx="1584176" cy="75834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Terpenuhi</a:t>
            </a: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-</a:t>
            </a:r>
          </a:p>
          <a:p>
            <a:r>
              <a:rPr lang="en-US" sz="11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nya</a:t>
            </a: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1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: 95%</a:t>
            </a: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6220524" y="2909297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05439" y="3221661"/>
            <a:ext cx="1626232" cy="358201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405439" y="3687874"/>
            <a:ext cx="1626232" cy="140415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Gaji dan Tunjangan ASN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Pelaksanaan Penatausahaan dan Pengujian/Verifikasi Keuangan SKPD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Laporan Keuangan Akhir Tahun SKPD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dan Penyiapan Bahan Tanggapan Pemeriksaan</a:t>
            </a:r>
          </a:p>
        </p:txBody>
      </p:sp>
      <p:sp>
        <p:nvSpPr>
          <p:cNvPr id="27" name="Down Arrow 26"/>
          <p:cNvSpPr/>
          <p:nvPr/>
        </p:nvSpPr>
        <p:spPr>
          <a:xfrm rot="16200000">
            <a:off x="7246779" y="3217698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AKUNTABILITAS KINERJA &amp; KUALITAS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PUBLIK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2"/>
              <a:tabLst>
                <a:tab pos="2465388" algn="l"/>
                <a:tab pos="2579688" algn="l"/>
              </a:tabLst>
            </a:pP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Indeks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Kepuasan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  </a:t>
            </a: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Masyarakat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82,75 –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  88,30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1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Kualitas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 Publik Perangkat Daerah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Pemenuhan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Publik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BPPKAD: 95%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PENUNJANG URUSAN PEMERINTAHAN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KABUPATEN/KOTA 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(SEKRETARIS BPPKAD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3"/>
            </a:pP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Pemenuhan Pelayanan Kepegawaian: 95%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182" y="3003797"/>
            <a:ext cx="1629590" cy="202822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03798"/>
            <a:ext cx="3104596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ID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Administrasi</a:t>
            </a: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Kepegawaian</a:t>
            </a: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Perangkat</a:t>
            </a: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(</a:t>
            </a:r>
            <a:r>
              <a:rPr lang="en-ID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Sub Bag </a:t>
            </a:r>
            <a:r>
              <a:rPr lang="en-ID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Umum</a:t>
            </a: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ID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Kepegawaian</a:t>
            </a:r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sv-SE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endParaRPr lang="en-US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3104596" cy="102011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Pengelolaan Data Kepegawaian </a:t>
            </a:r>
          </a:p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ASN sesuai Peraturan Perundang-Undangan: </a:t>
            </a:r>
          </a:p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95%</a:t>
            </a:r>
            <a:endParaRPr lang="it-IT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52119" y="3003798"/>
            <a:ext cx="3379551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652119" y="3471850"/>
            <a:ext cx="3379551" cy="156017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pPr marL="252000" indent="-252000">
              <a:buFontTx/>
              <a:buAutoNum type="arabicPeriod"/>
            </a:pPr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Pendidikan dan Pelatihan Pegawai Berdasarkan Tugas dan Fungsi</a:t>
            </a:r>
          </a:p>
          <a:p>
            <a:pPr marL="252000" indent="-252000">
              <a:buFontTx/>
              <a:buAutoNum type="arabicPeriod"/>
            </a:pPr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Sosialisai Peraturan Perundang-Undangan</a:t>
            </a:r>
            <a:endParaRPr lang="it-IT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5074109" y="3044394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3184584" y="2715766"/>
            <a:ext cx="311041" cy="360040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6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AKUNTABILITAS KINERJA &amp; KUALITAS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PUBLIK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1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2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Kualitas Pelayanan Publik Perangkat Daerah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PENUNJANG URUSAN PEMERINTAHAN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KABUPATEN/KOTA (SEKRETARIS 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BPPKAD)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055268"/>
            <a:ext cx="1629590" cy="203676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55268"/>
            <a:ext cx="1880460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Administrasi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Umum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Perangkat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(</a:t>
            </a: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Sub Bag </a:t>
            </a: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1880460" cy="108012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Ketercapaian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Umum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95%</a:t>
            </a:r>
            <a:endParaRPr lang="it-IT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83036" y="3055268"/>
            <a:ext cx="1728192" cy="26585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83036" y="3363838"/>
            <a:ext cx="1728192" cy="172819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Komponen Instalasi Listrik/Penerangan Bangunan Kantor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Peralatan dan Perlengkapan Kantor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Peralatan Rumah Tangga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Bahan Logistik Kantor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Barang Cetakan dan Penggandaan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Bahan Bacaan dan Peraturan Perundang-undangan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Bahan/Material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Penyelenggaraan Rapat Koordinasi dan Konsultasi SKPD</a:t>
            </a:r>
          </a:p>
        </p:txBody>
      </p:sp>
      <p:sp>
        <p:nvSpPr>
          <p:cNvPr id="20" name="Down Arrow 19"/>
          <p:cNvSpPr/>
          <p:nvPr/>
        </p:nvSpPr>
        <p:spPr>
          <a:xfrm rot="16200000">
            <a:off x="3589508" y="3001674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24128" y="3055268"/>
            <a:ext cx="1584176" cy="956642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0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</a:t>
            </a:r>
            <a:r>
              <a:rPr lang="en-US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Jasa</a:t>
            </a:r>
            <a:r>
              <a:rPr lang="en-US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0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Penunjang</a:t>
            </a:r>
            <a:r>
              <a:rPr lang="en-US" sz="1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Urusan</a:t>
            </a:r>
            <a:r>
              <a:rPr lang="en-US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0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Pemerintahan</a:t>
            </a:r>
            <a:r>
              <a:rPr lang="en-US" sz="1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</a:t>
            </a:r>
            <a:endParaRPr lang="en-US" sz="10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0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0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US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Sub Bag </a:t>
            </a:r>
            <a:r>
              <a:rPr lang="en-US" sz="10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10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ctr">
              <a:tabLst>
                <a:tab pos="2465388" algn="l"/>
                <a:tab pos="2579688" algn="l"/>
              </a:tabLst>
            </a:pPr>
            <a:endParaRPr lang="en-US" sz="10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724128" y="4092935"/>
            <a:ext cx="1584176" cy="999095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Ketercukupan Sumber </a:t>
            </a:r>
            <a:endParaRPr lang="it-IT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Daya </a:t>
            </a: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Telfon, Listrik, Air, </a:t>
            </a:r>
            <a:endParaRPr lang="it-IT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Internet </a:t>
            </a: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 Pelayanan </a:t>
            </a:r>
            <a:endParaRPr lang="it-IT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Umum </a:t>
            </a: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Kantor : 95%</a:t>
            </a:r>
            <a:endParaRPr lang="en-US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05439" y="3055268"/>
            <a:ext cx="1626232" cy="30857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405439" y="3471850"/>
            <a:ext cx="1626232" cy="162018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216000" indent="-216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Jasa Surat Menyurat</a:t>
            </a:r>
          </a:p>
          <a:p>
            <a:pPr marL="216000" indent="-216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Jasa Komunikasi, Sumber Daya Air dan Listrik</a:t>
            </a:r>
          </a:p>
          <a:p>
            <a:pPr marL="216000" indent="-216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Jasa Pelayanan Umum Kantor</a:t>
            </a:r>
          </a:p>
        </p:txBody>
      </p:sp>
      <p:sp>
        <p:nvSpPr>
          <p:cNvPr id="27" name="Down Arrow 26"/>
          <p:cNvSpPr/>
          <p:nvPr/>
        </p:nvSpPr>
        <p:spPr>
          <a:xfrm rot="16200000">
            <a:off x="7246779" y="3001674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2"/>
              <a:tabLst>
                <a:tab pos="2465388" algn="l"/>
                <a:tab pos="2579688" algn="l"/>
              </a:tabLst>
            </a:pP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Indeks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Kepuasan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  </a:t>
            </a: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Masyarakat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82,26 –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  88,30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Pemenuhan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Publik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BPPKAD: 95%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4"/>
            </a:pP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Capaian Pelayanan Umum: 95%</a:t>
            </a:r>
          </a:p>
        </p:txBody>
      </p:sp>
      <p:sp>
        <p:nvSpPr>
          <p:cNvPr id="30" name="Down Arrow 29"/>
          <p:cNvSpPr/>
          <p:nvPr/>
        </p:nvSpPr>
        <p:spPr>
          <a:xfrm>
            <a:off x="2625915" y="2787774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6360695" y="2764934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8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AKUNTABILITAS KINERJA &amp; KUALITAS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PUBLIK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1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2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Kualitas Pelayanan Publik Perangkat Daerah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PENUNJANG URUSAN PEMERINTAHAN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KABUPATEN/KOTA 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SEKRETARIS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BPPKAD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055268"/>
            <a:ext cx="1629590" cy="203676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55268"/>
            <a:ext cx="1880460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Pengadaan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Barang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Milik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Penunjang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Urusan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Daerah 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2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Bag 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Program)</a:t>
            </a:r>
            <a:endParaRPr lang="en-US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1880460" cy="108012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Tersedianya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saran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prasarana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pendukung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kantor</a:t>
            </a:r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95%</a:t>
            </a:r>
            <a:endParaRPr lang="it-IT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83036" y="3055268"/>
            <a:ext cx="1728192" cy="26585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83036" y="3363838"/>
            <a:ext cx="1728192" cy="172819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pPr marL="144000" indent="-144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Pengadaan Kendaraan Perorangan Dinas atau Kendaraan Dinas Jabatan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Pengadaan Peralatan dan Mesin Lainnya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Pengadaan Sarana dan Prasarana Gedung Kantor atau Bangunan Lainnya</a:t>
            </a:r>
            <a:endParaRPr lang="it-IT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589508" y="3001674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24128" y="3055268"/>
            <a:ext cx="1584176" cy="956642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sv-SE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Pemeliharaan Barang Milik </a:t>
            </a:r>
            <a:endParaRPr lang="sv-SE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sv-SE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Penunjang </a:t>
            </a:r>
            <a:r>
              <a:rPr lang="sv-SE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Urusan </a:t>
            </a:r>
            <a:endParaRPr lang="sv-SE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sv-SE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Pemerintahan </a:t>
            </a:r>
            <a:r>
              <a:rPr lang="sv-SE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(Ka </a:t>
            </a:r>
            <a:endParaRPr lang="sv-SE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sv-SE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</a:t>
            </a:r>
            <a:r>
              <a:rPr lang="sv-SE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Umum dan </a:t>
            </a:r>
            <a:endParaRPr lang="sv-SE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sv-SE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Kepegawaian</a:t>
            </a:r>
            <a:r>
              <a:rPr lang="sv-SE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US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endParaRPr lang="en-US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724128" y="4092935"/>
            <a:ext cx="1584176" cy="999095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Terjaganya Kondisi Sarana </a:t>
            </a:r>
            <a:endParaRPr lang="it-IT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Prasarana </a:t>
            </a: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Pendukung Kantor dalam kondisi </a:t>
            </a:r>
            <a:r>
              <a:rPr lang="it-IT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Baik: </a:t>
            </a: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95%</a:t>
            </a:r>
            <a:endParaRPr lang="en-US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05439" y="3055268"/>
            <a:ext cx="1626232" cy="30857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405439" y="3471850"/>
            <a:ext cx="1626232" cy="162018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180000" indent="-18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Penyediaan Jasa Pemeliharaan, Biaya Pemeliharaan dan Pajak Kendaraan Perorangan Dinas atau Kendaraan Dinas Jabatan</a:t>
            </a:r>
          </a:p>
          <a:p>
            <a:pPr marL="180000" indent="-18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Pemeliharaan Peralatan dan Mesin Lainnya</a:t>
            </a:r>
          </a:p>
          <a:p>
            <a:pPr marL="180000" indent="-18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Pemeliharaan/Rehabilitasi Gedung Kantor dan Bangunan Lainnya</a:t>
            </a:r>
          </a:p>
          <a:p>
            <a:pPr marL="180000" indent="-180000">
              <a:buFont typeface="+mj-lt"/>
              <a:buAutoNum type="arabicPeriod"/>
            </a:pPr>
            <a:r>
              <a:rPr lang="it-IT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Pemeliharaan/Rehabilitasi Sarana dan Prasarana Gedung Kantor atau Bangunan Lainnya</a:t>
            </a:r>
            <a:endParaRPr lang="it-IT" sz="8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 rot="16200000">
            <a:off x="7246779" y="3001674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2"/>
              <a:tabLst>
                <a:tab pos="2465388" algn="l"/>
                <a:tab pos="2579688" algn="l"/>
              </a:tabLst>
            </a:pP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Indeks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Kepuasan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  </a:t>
            </a:r>
            <a:r>
              <a:rPr lang="en-ID" sz="105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Masyarakat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82,26 –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         88,30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Pemenuhan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Publik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BPPKAD: 95%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5"/>
            </a:pP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Ketercukupan Sarana dan Prasarana Aparatur: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95%</a:t>
            </a:r>
          </a:p>
        </p:txBody>
      </p:sp>
      <p:sp>
        <p:nvSpPr>
          <p:cNvPr id="30" name="Down Arrow 29"/>
          <p:cNvSpPr/>
          <p:nvPr/>
        </p:nvSpPr>
        <p:spPr>
          <a:xfrm>
            <a:off x="2625915" y="2787774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6360695" y="2764934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66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KUALITAS PENGELOLAAN KEUANGAN &amp; BMD 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YANG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OPINI BPK TERHADAP LKPD: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WTP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Kualitas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Keuangan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Ketepatan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Waktu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Penetapan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Perda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APBD (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Induk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&amp;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Perubahan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): 100%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KEUANGAN DAERAH 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(BIDANG ANGGARAN)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Rancangan Perda APBD Yang Disampaikan Tepat Waktu: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95%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9182" y="3003797"/>
            <a:ext cx="1629590" cy="202822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03798"/>
            <a:ext cx="2312508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ID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</a:t>
            </a: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Penyusunan</a:t>
            </a: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ID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Rencana</a:t>
            </a: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D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Anggaran</a:t>
            </a: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Daerah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ID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Bid </a:t>
            </a:r>
            <a:r>
              <a:rPr lang="en-ID" sz="12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Anggaran</a:t>
            </a:r>
            <a:r>
              <a:rPr lang="en-ID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sv-SE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2312508" cy="102011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</a:t>
            </a:r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Rancangan Perda </a:t>
            </a:r>
          </a:p>
          <a:p>
            <a:r>
              <a:rPr lang="it-IT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APBD Yang Disetujui Tepat Waktu: 100%</a:t>
            </a:r>
            <a:endParaRPr lang="it-IT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1" y="3003798"/>
            <a:ext cx="4819710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11961" y="3471850"/>
            <a:ext cx="4819710" cy="156017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 Bid. Perencanaan Anggaran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KUA dan PPAS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Perubahan KUA dan Perubahan PPAS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Peraturan Daerah tentang APBD dan Peraturan Kepala Daerah tentang Penjabaran APBD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Peraturan Daerah tentang Perubahan APBD dan Peraturan Kepala Daerah tentang Penjabaran Perubahan APBD</a:t>
            </a:r>
          </a:p>
          <a:p>
            <a:endParaRPr lang="it-IT" sz="7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 Bid. Analisa Kebijakan Anggaran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Koordinasi, Penyusunan dan Verifikasi RKA-SKPD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Koordinasi, Penyusunan Koordinasi, Penyusunan dan Verifikasi DPA-SKPD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Regulasi serta Kebijakan Bidang Anggaran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Perencanaan Anggaran Pendapatan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Perencanaan Anggaran Belanja Daerah</a:t>
            </a:r>
          </a:p>
          <a:p>
            <a:pPr marL="324000" indent="-324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Perencanaan Anggaran Pembiayaan</a:t>
            </a:r>
          </a:p>
          <a:p>
            <a:pPr marL="252000" indent="-252000">
              <a:buFontTx/>
              <a:buAutoNum type="arabicPeriod"/>
            </a:pPr>
            <a:endParaRPr lang="it-IT" sz="7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998060" y="3001673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3184584" y="2715766"/>
            <a:ext cx="311041" cy="288032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46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KUALITAS PENGELOLAAN KEUANGAN </a:t>
            </a:r>
            <a:r>
              <a:rPr lang="sv-SE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 </a:t>
            </a:r>
            <a:r>
              <a:rPr lang="sv-SE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BMD </a:t>
            </a:r>
            <a:endParaRPr lang="sv-SE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v-SE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YANG </a:t>
            </a:r>
            <a:r>
              <a:rPr lang="sv-SE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</a:t>
            </a:r>
            <a:endParaRPr lang="id-ID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3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Kualitas Pengelolaan Keuangan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PENGELOLAAN KEUANGAN DAERAH (BIDANG PERBENDAHARAAN)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055268"/>
            <a:ext cx="1629590" cy="203676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55268"/>
            <a:ext cx="1880460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Perbendaharaan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Daerah </a:t>
            </a:r>
            <a:endParaRPr lang="en-US" sz="11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. Bid. </a:t>
            </a:r>
            <a:r>
              <a:rPr lang="en-US" sz="11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Perbendaharaan</a:t>
            </a:r>
            <a:r>
              <a:rPr 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1880460" cy="108012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n-NO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Jumlah Jenis Dokumen </a:t>
            </a:r>
            <a:endParaRPr lang="nn-NO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yang dihasilkan: </a:t>
            </a:r>
          </a:p>
          <a:p>
            <a:r>
              <a:rPr lang="nn-NO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5 </a:t>
            </a:r>
            <a:r>
              <a:rPr lang="nn-NO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Dokumen</a:t>
            </a:r>
            <a:endParaRPr lang="it-IT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83036" y="3059840"/>
            <a:ext cx="2057116" cy="102617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83036" y="3209553"/>
            <a:ext cx="2057116" cy="1882477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Perbendaharaan Keuangan Daerah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Koordinasi, Pelaksanaan Kerjasama dan Pemantauan Transaksi Non Tunai dengan Lembaga Keuangan Bank dan Lembaga Keuangan Bukan Bank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Laporan Realisasi Penerimaan dan Pengeluaran Kas Daerah, Laporan Aliran Kas, dan Pelaksanaan Pemungutan/Pemotongan dan Penyetoran Perhitungan Fihak Ketiga (PFK)</a:t>
            </a:r>
          </a:p>
          <a:p>
            <a:endParaRPr lang="it-IT" sz="6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Pengelolaan Kas Daerah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Pengelolaan Kas Daerah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Koordinasi, Fasilitasi, Asistensi, Sinkronisasi, Supervisi, Monitoring dan Evaluasi Pengelolaan Dana Perimbangan dan Dana Transfer Lainnya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Rekonsiliasi Data Penerimaan dan Pengeluaran Kas serta Pemungutan dan Pemotongan Atas SP2D dengan Instansi Terkait</a:t>
            </a:r>
          </a:p>
          <a:p>
            <a:pPr marL="144000" indent="-144000">
              <a:buFont typeface="+mj-lt"/>
              <a:buAutoNum type="arabicPeriod"/>
            </a:pPr>
            <a:r>
              <a:rPr lang="it-IT" sz="6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Pembinaan Penatausahaan Keuangan Pemerintah Kabupaten/Kota</a:t>
            </a:r>
          </a:p>
          <a:p>
            <a:pPr marL="144000" indent="-144000">
              <a:buFont typeface="+mj-lt"/>
              <a:buAutoNum type="arabicPeriod"/>
            </a:pPr>
            <a:endParaRPr lang="it-IT" sz="6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589508" y="3001674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2160" y="3055268"/>
            <a:ext cx="1296144" cy="956642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9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Penunjang</a:t>
            </a:r>
            <a:r>
              <a:rPr lang="en-US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Urusan</a:t>
            </a:r>
            <a:r>
              <a:rPr lang="en-US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9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Kewenangan</a:t>
            </a:r>
            <a:r>
              <a:rPr lang="en-US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9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</a:t>
            </a:r>
            <a:r>
              <a:rPr lang="en-US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9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en-US" sz="9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</a:t>
            </a:r>
            <a:endParaRPr lang="en-US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endParaRPr lang="en-US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12160" y="4092935"/>
            <a:ext cx="1296144" cy="999095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n-NO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Tersalurkannya Bankeu, </a:t>
            </a:r>
            <a:endParaRPr lang="nn-NO" sz="8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Belanja </a:t>
            </a:r>
            <a:r>
              <a:rPr lang="nn-NO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Tidak Terduga </a:t>
            </a:r>
            <a:endParaRPr lang="nn-NO" sz="8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 </a:t>
            </a:r>
            <a:r>
              <a:rPr lang="nn-NO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Bagi Hasi Pajak dan </a:t>
            </a:r>
            <a:endParaRPr lang="nn-NO" sz="8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Retrbusi </a:t>
            </a:r>
            <a:r>
              <a:rPr lang="nn-NO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sesuai </a:t>
            </a:r>
            <a:endParaRPr lang="nn-NO" sz="8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dengan </a:t>
            </a:r>
            <a:r>
              <a:rPr lang="nn-NO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Peraturan </a:t>
            </a:r>
            <a:endParaRPr lang="nn-NO" sz="8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Perundang-Undangan: </a:t>
            </a:r>
          </a:p>
          <a:p>
            <a:r>
              <a:rPr lang="nn-NO" sz="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90</a:t>
            </a:r>
            <a:r>
              <a:rPr lang="nn-NO" sz="8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en-US" sz="8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05439" y="3055268"/>
            <a:ext cx="1626232" cy="30857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en-US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en-US" sz="11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405439" y="3471850"/>
            <a:ext cx="1626232" cy="162018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Perbendaharaan Keuangan Daerah</a:t>
            </a:r>
          </a:p>
          <a:p>
            <a:pPr marL="252000" indent="-252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Analisis Perencanaan dan Penyaluran Bantuan Keuangan</a:t>
            </a:r>
          </a:p>
          <a:p>
            <a:pPr marL="252000" indent="-252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Dana Darurat dan Mendesak</a:t>
            </a:r>
          </a:p>
          <a:p>
            <a:pPr marL="252000" indent="-252000">
              <a:buFont typeface="+mj-lt"/>
              <a:buAutoNum type="arabicPeriod"/>
            </a:pPr>
            <a:r>
              <a:rPr lang="it-IT" sz="9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Dana Bagi Hasil Kabupaten/Kota</a:t>
            </a:r>
            <a:endParaRPr lang="it-IT" sz="9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Down Arrow 26"/>
          <p:cNvSpPr/>
          <p:nvPr/>
        </p:nvSpPr>
        <p:spPr>
          <a:xfrm rot="16200000">
            <a:off x="7246779" y="3001674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OPINI BPK TERHADAP LKPD: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WTP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Realisasi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Belanja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Target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Belanja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yang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Telah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Ditetapkan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95%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nn-NO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Kesesuaian Target Belanja yang Telah Ditetapkan sesuai dengan Realisasi Belanja: 95%</a:t>
            </a:r>
            <a:endParaRPr lang="sv-SE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6493207" y="2764934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540145" y="2764195"/>
            <a:ext cx="311041" cy="290334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12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55436" y="47734"/>
            <a:ext cx="5263482" cy="435784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KUALITAS PENGELOLAAN KEUANGAN &amp; BMD 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YANG </a:t>
            </a:r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92280" y="47734"/>
            <a:ext cx="1939391" cy="43578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OPINI BPK TERHADAP LKPD: </a:t>
            </a:r>
          </a:p>
          <a:p>
            <a:pPr>
              <a:tabLst>
                <a:tab pos="2465388" algn="l"/>
                <a:tab pos="2579688" algn="l"/>
              </a:tabLst>
            </a:pPr>
            <a:r>
              <a:rPr lang="en-ID" sz="105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WTP</a:t>
            </a:r>
            <a:endParaRPr lang="en-US" sz="105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47734"/>
            <a:ext cx="1656184" cy="43578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852" y="565743"/>
            <a:ext cx="1645920" cy="1141911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SASARAN 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4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55436" y="588058"/>
            <a:ext cx="7276235" cy="470607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Meningkatnya Kualitas Pelaporan Keuangan Pemerintah Daerah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5436" y="1136698"/>
            <a:ext cx="7276235" cy="54864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2000" indent="-432000"/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Penyampaian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Laporan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Pemerintah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Daerah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Akuntabel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Tepat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Waktu</a:t>
            </a: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: </a:t>
            </a:r>
          </a:p>
          <a:p>
            <a:pPr marL="432000" indent="-432000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497" y="1790387"/>
            <a:ext cx="1656184" cy="9973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3688" indent="-293688" algn="ctr">
              <a:tabLst>
                <a:tab pos="2465388" algn="l"/>
                <a:tab pos="2579688" algn="l"/>
              </a:tabLst>
            </a:pPr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</a:t>
            </a:r>
            <a:endParaRPr lang="en-US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55436" y="1779662"/>
            <a:ext cx="7276235" cy="55891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PROGRAM </a:t>
            </a:r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PENGELOLAAN KEUANGAN DAERAH </a:t>
            </a:r>
          </a:p>
          <a:p>
            <a:pPr algn="ctr"/>
            <a:r>
              <a:rPr lang="sv-SE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(BIDANG AKUNTANSI)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55435" y="2390503"/>
            <a:ext cx="7276235" cy="39727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Ketepatan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Waktu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Perda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Pertanggungjawaban</a:t>
            </a:r>
            <a:r>
              <a:rPr lang="en-US" sz="14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 APBD: 100%</a:t>
            </a:r>
            <a:endParaRPr lang="sv-SE" sz="14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82" y="3003797"/>
            <a:ext cx="1629590" cy="202822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55436" y="3003798"/>
            <a:ext cx="2312508" cy="93610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Pelaksanaan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Akuntansi 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dan Pelaporan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Keuangan 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Daerah Daerah </a:t>
            </a:r>
            <a:endParaRPr lang="fi-FI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tabLst>
                <a:tab pos="2465388" algn="l"/>
                <a:tab pos="2579688" algn="l"/>
              </a:tabLst>
            </a:pP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fi-FI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Bid. Akuntansi</a:t>
            </a:r>
            <a:r>
              <a:rPr lang="fi-FI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sv-SE" sz="12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55436" y="4011910"/>
            <a:ext cx="2312508" cy="102011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n-NO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Persentase Pencatatan Akuntansi Penerimaan dan Pengeluaran PD sesuai SAP dan tepat waktu: </a:t>
            </a:r>
            <a:endParaRPr lang="nn-NO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nn-NO" sz="12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100</a:t>
            </a:r>
            <a:r>
              <a:rPr lang="nn-NO" sz="12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%</a:t>
            </a:r>
            <a:endParaRPr lang="it-IT" sz="1200" b="1" dirty="0" smtClean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1" y="3003798"/>
            <a:ext cx="4819710" cy="360040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Sub Kegiatan</a:t>
            </a:r>
            <a:endParaRPr lang="id-ID" sz="14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11961" y="3471850"/>
            <a:ext cx="4819710" cy="1560172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rIns="45720" rtlCol="0" anchor="ctr"/>
          <a:lstStyle/>
          <a:p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Penerimaan Pengeluaran dan Informasi Keuangan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Pelaksanaan Akuntansi Penerimaan dan Pengeluaran Kas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Konsolidasi Laporan Keuangan SKPD, BLUD dan Laporan Keuangan Pemerintah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Pembinaan Akuntansi, Pelaporan dan Pertanggungjawaban Pemerintah Kabupaten/Kota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Pembinaan Pengelolaan Keuangan BLUD Kabupaten/Kota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Statistik Keuangan Pemerintahan Daerah</a:t>
            </a:r>
          </a:p>
          <a:p>
            <a:endParaRPr lang="it-IT" sz="7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Ka. Sub. Bid. Pelaporan Keuangan 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Rekonsiliasi dan Verifikasi Aset, Kewajiban, Ekuitas, Pendapatan, Belanja, Pembiayaan, Pendapatan-LO dan Beban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Penyusunan Laporan Pertanggungjawaban Pelaksanaan APBD Bulanan, Triwulanan dan Semesteran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Koordinasi dan Penyusunan Rancangan Peraturan Daerah tentang Pertanggungjawaban Pelaksanaan APBD Provinsi dan Rancangan Peraturan Kepala Daerah tentang Penjabaran Pertanggungjawaban Pelaksanaan APBD Kabupaten/Kota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Penyusunan Kebijakan dan Panduan Teknis Operasional Penyelenggaraan Akuntansi Pemerintah Daerah</a:t>
            </a:r>
          </a:p>
          <a:p>
            <a:pPr marL="270000" indent="-270000">
              <a:buFont typeface="+mj-lt"/>
              <a:buAutoNum type="arabicPeriod"/>
            </a:pPr>
            <a:r>
              <a:rPr lang="it-IT" sz="700" b="1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itchFamily="34" charset="0"/>
                <a:cs typeface="Calibri" pitchFamily="34" charset="0"/>
              </a:rPr>
              <a:t>Penyusunan Sistem dan Prosedur Akuntansi dan Pelaporan Keuangan Pemerintah Daerah</a:t>
            </a:r>
          </a:p>
          <a:p>
            <a:pPr marL="252000" indent="-252000">
              <a:buFontTx/>
              <a:buAutoNum type="arabicPeriod"/>
            </a:pPr>
            <a:endParaRPr lang="it-IT" sz="700" b="1" dirty="0">
              <a:solidFill>
                <a:prstClr val="black">
                  <a:lumMod val="85000"/>
                  <a:lumOff val="15000"/>
                </a:prst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3998060" y="3001673"/>
            <a:ext cx="317319" cy="32156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>
            <a:off x="3184584" y="2715766"/>
            <a:ext cx="311041" cy="288032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3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5D8DE"/>
      </a:accent1>
      <a:accent2>
        <a:srgbClr val="85D8DE"/>
      </a:accent2>
      <a:accent3>
        <a:srgbClr val="85D8DE"/>
      </a:accent3>
      <a:accent4>
        <a:srgbClr val="85D8DE"/>
      </a:accent4>
      <a:accent5>
        <a:srgbClr val="85D8DE"/>
      </a:accent5>
      <a:accent6>
        <a:srgbClr val="85D8DE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5D8DE"/>
      </a:accent1>
      <a:accent2>
        <a:srgbClr val="85D8DE"/>
      </a:accent2>
      <a:accent3>
        <a:srgbClr val="85D8DE"/>
      </a:accent3>
      <a:accent4>
        <a:srgbClr val="85D8DE"/>
      </a:accent4>
      <a:accent5>
        <a:srgbClr val="85D8DE"/>
      </a:accent5>
      <a:accent6>
        <a:srgbClr val="85D8DE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Break 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1815</Words>
  <Application>Microsoft Office PowerPoint</Application>
  <PresentationFormat>On-screen Show (16:9)</PresentationFormat>
  <Paragraphs>361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ASET YF</cp:lastModifiedBy>
  <cp:revision>117</cp:revision>
  <dcterms:created xsi:type="dcterms:W3CDTF">2016-12-05T23:26:54Z</dcterms:created>
  <dcterms:modified xsi:type="dcterms:W3CDTF">2022-08-11T08:06:59Z</dcterms:modified>
</cp:coreProperties>
</file>